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notesMasterIdLst>
    <p:notesMasterId r:id="rId39"/>
  </p:notesMasterIdLst>
  <p:sldIdLst>
    <p:sldId id="256" r:id="rId2"/>
    <p:sldId id="704" r:id="rId3"/>
    <p:sldId id="705" r:id="rId4"/>
    <p:sldId id="258" r:id="rId5"/>
    <p:sldId id="264" r:id="rId6"/>
    <p:sldId id="265" r:id="rId7"/>
    <p:sldId id="287" r:id="rId8"/>
    <p:sldId id="259" r:id="rId9"/>
    <p:sldId id="275" r:id="rId10"/>
    <p:sldId id="260" r:id="rId11"/>
    <p:sldId id="261" r:id="rId12"/>
    <p:sldId id="262" r:id="rId13"/>
    <p:sldId id="263" r:id="rId14"/>
    <p:sldId id="266" r:id="rId15"/>
    <p:sldId id="292" r:id="rId16"/>
    <p:sldId id="270" r:id="rId17"/>
    <p:sldId id="290" r:id="rId18"/>
    <p:sldId id="273" r:id="rId19"/>
    <p:sldId id="294" r:id="rId20"/>
    <p:sldId id="295" r:id="rId21"/>
    <p:sldId id="291" r:id="rId22"/>
    <p:sldId id="267" r:id="rId23"/>
    <p:sldId id="272" r:id="rId24"/>
    <p:sldId id="293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706" r:id="rId37"/>
    <p:sldId id="673" r:id="rId3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6E6E6"/>
    <a:srgbClr val="ECECEC"/>
    <a:srgbClr val="E5E5E5"/>
    <a:srgbClr val="EEEEEE"/>
    <a:srgbClr val="E7E7E7"/>
    <a:srgbClr val="E9E9E9"/>
    <a:srgbClr val="BDCD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3686" autoAdjust="0"/>
  </p:normalViewPr>
  <p:slideViewPr>
    <p:cSldViewPr snapToGrid="0">
      <p:cViewPr varScale="1">
        <p:scale>
          <a:sx n="65" d="100"/>
          <a:sy n="65" d="100"/>
        </p:scale>
        <p:origin x="1224" y="78"/>
      </p:cViewPr>
      <p:guideLst>
        <p:guide orient="horz" pos="279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6FC21808-BBE7-4842-A935-6C4DF685192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289B5A70-6EAC-477D-9E85-2768D4FEE54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7D08251E-D2DE-47E8-BA76-9147202D5EB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AF003844-C8ED-48A0-910B-9D9363CE877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2EB932B4-72B1-4DA7-A5BD-6CE2D56262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2B6270C5-1796-448C-B78F-61C7E313A3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6EAA84CE-32FB-4180-B317-E5DAB1A183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355B756A-5DFF-43EA-A649-C57C242A4A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CA72C1A-0A41-4D64-8333-3B97C35E7E6E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E5BE400D-8366-4218-A5FA-572B690F23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9D923972-12AA-441C-9C56-3160C18A46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CB15FE12-6425-4F15-815E-45754728A0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3C67E7F-0FF4-447A-843E-16EF86C66D20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A5C20AA2-A9EB-43D7-9EEF-FFB37FBFC2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5A28A4E0-B249-4F41-868C-5C7AE56674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D397D587-A0CB-44EA-BE6C-458D0647F3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0ACC892-E7DA-40C8-B46A-290281221B1E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4BB36E2D-CD60-476A-A82D-696747D818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662871BE-31A9-45F5-B873-529217F7FF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D71EA0F0-0FB8-486A-A208-270EC34460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6D3B3C2-A3CD-4F50-B294-562385200053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1A29B002-7176-4DA2-A79B-74065E8311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057F06E2-B80D-4CFA-9EEC-961CE766CB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D794E6A9-CC31-4C0B-B229-581AB00FB7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F69CB71-DFBE-4D45-9655-D4E94910AC40}" type="slidenum">
              <a:rPr lang="en-US" altLang="en-US" sz="1200"/>
              <a:pPr eaLnBrk="1" hangingPunct="1"/>
              <a:t>14</a:t>
            </a:fld>
            <a:endParaRPr lang="en-US" altLang="en-US" sz="1200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D4227173-D675-4078-A992-21EC567E5D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4FF63E08-8E8D-49BA-BF2D-2F41B4D900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DA0F8D0B-37FD-46AC-B50F-F3213234B9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130627E-2C4D-4F65-BDEB-359FEE4C4581}" type="slidenum">
              <a:rPr lang="en-US" altLang="en-US" sz="1200"/>
              <a:pPr eaLnBrk="1" hangingPunct="1"/>
              <a:t>15</a:t>
            </a:fld>
            <a:endParaRPr lang="en-US" altLang="en-US" sz="120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E268B1AC-467F-4536-9C0B-00F7DC62D9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B428A96E-4517-4AD0-8B9D-5082A1221C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9791C9D0-5182-4E97-ABE4-628F012E0E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11218A8-35E6-4BE8-B88D-D43296C1D0A2}" type="slidenum">
              <a:rPr lang="en-US" altLang="en-US" sz="1200"/>
              <a:pPr eaLnBrk="1" hangingPunct="1"/>
              <a:t>16</a:t>
            </a:fld>
            <a:endParaRPr lang="en-US" altLang="en-US" sz="1200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414D1C69-6CF3-459D-BE14-852BCBC6E1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2B51B295-FFEE-4D89-A990-E7D93A36B5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504C69FE-577A-4796-B748-6C7422313A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647A4AE-1B22-4A39-8778-85EA24D85DBF}" type="slidenum">
              <a:rPr lang="en-US" altLang="en-US" sz="1200"/>
              <a:pPr eaLnBrk="1" hangingPunct="1"/>
              <a:t>17</a:t>
            </a:fld>
            <a:endParaRPr lang="en-US" altLang="en-US" sz="12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0C70D92A-4606-4B10-BC41-C7D0B13B7E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D103B7D9-783D-4F7B-9EA3-13371FD905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808DF645-0287-4F5C-B260-547825811C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A8DC5B7-E056-4921-987E-6F28F83094FB}" type="slidenum">
              <a:rPr lang="en-US" altLang="en-US" sz="1200"/>
              <a:pPr eaLnBrk="1" hangingPunct="1"/>
              <a:t>18</a:t>
            </a:fld>
            <a:endParaRPr lang="en-US" altLang="en-US" sz="1200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735DE615-5DD5-4964-9534-9118551F4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3FFD83CB-094B-4EA4-9F2B-D9D9CF4641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FE587F7D-D8C7-4BBF-9922-28B983934D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D79C8F9-BAF7-4D25-AE67-16E64F504D3F}" type="slidenum">
              <a:rPr lang="en-US" altLang="en-US" sz="1200"/>
              <a:pPr eaLnBrk="1" hangingPunct="1"/>
              <a:t>19</a:t>
            </a:fld>
            <a:endParaRPr lang="en-US" altLang="en-US" sz="1200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4D76AC23-BDE4-485D-A258-4FEA77E4DA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BC9E78AF-67AC-44F9-9656-528553536E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73FE860E-4099-49C3-A25C-5482E16AE6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EAC8F4A-101A-4368-BC6A-F02904E70C8D}" type="slidenum">
              <a:rPr lang="en-US" altLang="en-US" sz="1200"/>
              <a:pPr eaLnBrk="1" hangingPunct="1"/>
              <a:t>20</a:t>
            </a:fld>
            <a:endParaRPr lang="en-US" altLang="en-US" sz="1200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40CC09D2-7807-4C2D-9813-55C725BB41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37B79E82-87AE-4109-854E-C6035CA0B4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41D2AA9-D6C4-4340-900F-3D32C044FB3B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835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5BDCE23-237C-49E8-AE7F-09785FB998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1CFA999-12A5-4731-A11F-B9DA9FAE9B6C}" type="slidenum">
              <a:rPr lang="en-US" altLang="en-US" sz="1200"/>
              <a:pPr eaLnBrk="1" hangingPunct="1"/>
              <a:t>21</a:t>
            </a:fld>
            <a:endParaRPr lang="en-US" altLang="en-US" sz="1200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A8E0DCD9-6B13-41F9-9B22-0092E879FE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8E0CE1E0-E063-44EA-9D77-6569B83E98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79110118-F594-410E-9394-C144802C62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9F8912-EAB9-439D-8E91-8A91247D7B95}" type="slidenum">
              <a:rPr lang="en-US" altLang="en-US" sz="1200"/>
              <a:pPr eaLnBrk="1" hangingPunct="1"/>
              <a:t>22</a:t>
            </a:fld>
            <a:endParaRPr lang="en-US" altLang="en-US" sz="1200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7D71B081-67BF-46FC-A9F2-544D265473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E8B5429B-CB58-4868-83EF-6A264FCBB8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B5DC3CB7-DC61-4199-9F7A-757AE7494D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DEC6F47-FD08-42C7-8900-8FEE88926102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E53A3135-5D7E-421C-9B08-B4CF07AE5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146E1DC1-4C2A-4019-AA81-A0258828F1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C55CFF07-3EBA-4129-BEA3-10B46B9749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9D3978E-56B4-4DBE-99DF-889E9445617F}" type="slidenum">
              <a:rPr lang="en-US" altLang="en-US" sz="1200"/>
              <a:pPr eaLnBrk="1" hangingPunct="1"/>
              <a:t>24</a:t>
            </a:fld>
            <a:endParaRPr lang="en-US" altLang="en-US" sz="120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D08B3AC5-995C-499E-AF9A-68E4281898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A9DB1093-DC49-48A8-84B9-48A646C96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9971C85B-D926-4300-94B5-303792930B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0FB7A98-E25C-45D5-B070-D376E8A9851A}" type="slidenum">
              <a:rPr lang="en-US" altLang="en-US" sz="1200"/>
              <a:pPr eaLnBrk="1" hangingPunct="1"/>
              <a:t>25</a:t>
            </a:fld>
            <a:endParaRPr lang="en-US" altLang="en-US" sz="1200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8F4DCA12-0F31-4C98-8BBA-5ADA697F66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E4391ED9-836F-4A54-AE53-1CBA87E212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74A2A3CF-451D-4C6A-A392-CF4AA812F5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3A814E3-7254-4CB7-BBE3-83500DFC4325}" type="slidenum">
              <a:rPr lang="en-US" altLang="en-US" sz="1200"/>
              <a:pPr eaLnBrk="1" hangingPunct="1"/>
              <a:t>26</a:t>
            </a:fld>
            <a:endParaRPr lang="en-US" altLang="en-US" sz="12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A3B1ABC3-DF4A-4734-A71A-7A38EA6C5F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0BBE63A0-8F0D-45E5-8B02-7F18707492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98A70E75-1355-4EA5-9188-DBBDA86391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2CD9030-D39B-42F8-BAF3-181D2BB724D0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591B7805-667F-4AD4-9D08-7983FA4A90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D9087F7C-2FC5-4206-949C-69493B908C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BD3835B5-55DF-4D1C-812A-8A9FE95D8B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890D3AB-312A-4329-9F3D-46946C742022}" type="slidenum">
              <a:rPr lang="en-US" altLang="en-US" sz="1200"/>
              <a:pPr eaLnBrk="1" hangingPunct="1"/>
              <a:t>28</a:t>
            </a:fld>
            <a:endParaRPr lang="en-US" altLang="en-US" sz="1200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9F84B15D-8646-471F-9908-772F3856E4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D76798FE-062A-4885-871A-CA6C3A5A94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721E477-F1B8-4519-9A27-EDF547FE43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3B26AF1-EB4F-4EE7-A593-93386C00197A}" type="slidenum">
              <a:rPr lang="en-US" altLang="en-US" sz="1200"/>
              <a:pPr eaLnBrk="1" hangingPunct="1"/>
              <a:t>29</a:t>
            </a:fld>
            <a:endParaRPr lang="en-US" altLang="en-US" sz="1200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8B99EB84-B3D7-4E52-ADAE-7519B0854A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23E8A8A2-A697-40E8-A720-DC92B15A8B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DF0A4947-1D01-4F9A-9B98-26369F57F4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2ECDCB1-156C-46D7-A222-A798D2FD586D}" type="slidenum">
              <a:rPr lang="en-US" altLang="en-US" sz="1200"/>
              <a:pPr eaLnBrk="1" hangingPunct="1"/>
              <a:t>30</a:t>
            </a:fld>
            <a:endParaRPr lang="en-US" altLang="en-US" sz="1200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F567CEB7-90A0-4EB3-9F11-ECAC11974F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184A9E49-1E99-403B-80C2-1D54B024CD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4C48DBC4-7CDA-4460-9D9B-131DEE2233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7682D37-5E38-42B7-9B6C-C736DBC28664}" type="slidenum">
              <a:rPr lang="en-US" altLang="en-US" sz="1200"/>
              <a:pPr eaLnBrk="1" hangingPunct="1"/>
              <a:t>4</a:t>
            </a:fld>
            <a:endParaRPr lang="en-US" altLang="en-US" sz="120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01C518A1-853A-488B-A700-424776F554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D915657A-1A64-4FEB-B88A-78615FF624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3148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5F8051F5-99D8-4681-A1E1-A6F0FF1542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4BDA603-8EDB-47FC-B168-FF447E1A37FC}" type="slidenum">
              <a:rPr lang="en-US" altLang="en-US" sz="1200"/>
              <a:pPr eaLnBrk="1" hangingPunct="1"/>
              <a:t>31</a:t>
            </a:fld>
            <a:endParaRPr lang="en-US" altLang="en-US" sz="1200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EB6B5162-15D4-40EA-91B1-FE5F59A14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15B485FE-85E1-4001-8D7F-BE5C6A73B4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00CAC261-0013-492B-8C34-1CB805A43D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FCA5088-164F-47F7-9A08-B5F3C014CD3B}" type="slidenum">
              <a:rPr lang="en-US" altLang="en-US" sz="1200"/>
              <a:pPr eaLnBrk="1" hangingPunct="1"/>
              <a:t>32</a:t>
            </a:fld>
            <a:endParaRPr lang="en-US" altLang="en-US" sz="1200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F25756D6-A88A-4650-9441-C9EE3B5609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E20F9193-04FD-4B51-8059-BF22236A0E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AA522AA1-EFFB-44DC-8DEE-F66B8A5E2B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8C88CB3-BDB7-43FE-89F7-592C283E7642}" type="slidenum">
              <a:rPr lang="en-US" altLang="en-US" sz="1200"/>
              <a:pPr eaLnBrk="1" hangingPunct="1"/>
              <a:t>33</a:t>
            </a:fld>
            <a:endParaRPr lang="en-US" altLang="en-US" sz="1200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694EE5C1-264E-4062-B6E9-15927F211E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E881282E-3DAC-4E9E-A77B-4615D6614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77C5A050-AD33-4E5C-8636-089CDFAABB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1B8C2BC-9899-4DD7-9BAD-092EDC03EB99}" type="slidenum">
              <a:rPr lang="en-US" altLang="en-US" sz="1200"/>
              <a:pPr eaLnBrk="1" hangingPunct="1"/>
              <a:t>34</a:t>
            </a:fld>
            <a:endParaRPr lang="en-US" altLang="en-US" sz="1200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8DB5DDF3-DE39-4CE5-8EEC-C4C7290E5F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3AEDFFEF-8756-40D5-A159-D90446B448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46F37A1-4787-464E-B0FD-A8FB668B21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7A5F3D4-D042-4F9A-98B2-24B1EBF06A06}" type="slidenum">
              <a:rPr lang="en-US" altLang="en-US" sz="1200"/>
              <a:pPr eaLnBrk="1" hangingPunct="1"/>
              <a:t>35</a:t>
            </a:fld>
            <a:endParaRPr lang="en-US" altLang="en-US" sz="1200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F5ECA02-4DAE-436F-BCE7-0E41DEEDF0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6CCB7FA6-968D-46C2-91ED-5273C35BFA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B7332D69-BDD8-4BF5-86E8-3B404DC8F3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757FB6A-23FC-4BF3-9043-1E5B82380A6C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7DF99429-0E85-4439-AB9B-7ABA8197C7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E1EB7460-1E05-432B-9A20-340462FF26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IE" altLang="en-US">
                <a:latin typeface="Arial" panose="020B0604020202020204" pitchFamily="34" charset="0"/>
              </a:rPr>
              <a:t>Real world is continuous – an image is simply a digital approximation of this.</a:t>
            </a: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B7210AB2-0C47-4F38-A8B3-B33CEEC506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797B4C1-4151-41B5-B198-75BBA99FB7FF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754284F8-0DD4-4BD8-9935-B9634E33B3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9A66C3D7-1C9E-4699-9560-E5170641D6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E67559E4-A0B9-40BF-92E2-A98A38645B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4B40126-C501-434C-88F5-0CC49704F090}" type="slidenum">
              <a:rPr lang="en-US" altLang="en-US" sz="1200"/>
              <a:pPr eaLnBrk="1" hangingPunct="1"/>
              <a:t>7</a:t>
            </a:fld>
            <a:endParaRPr lang="en-US" altLang="en-US" sz="120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81BC551B-268D-4CCB-AD40-E2517F6FF1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0138" y="676275"/>
            <a:ext cx="4610100" cy="3457575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1BEB46A7-0239-4188-996A-24FC9154B1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8525" y="4359275"/>
            <a:ext cx="5011738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FE667097-95FC-48E1-9AB9-67C3EFEFC0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A77656F-C57A-4D8D-ABE3-BCEB59141904}" type="slidenum">
              <a:rPr lang="en-US" altLang="en-US" sz="1200"/>
              <a:pPr eaLnBrk="1" hangingPunct="1"/>
              <a:t>8</a:t>
            </a:fld>
            <a:endParaRPr lang="en-US" altLang="en-US" sz="120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A41B07D3-B4D6-4478-84F9-8082B3AD7C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A42F0885-A8A4-4D92-B7E0-4CD63B29CF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8A0660E9-6F2F-46FE-AE72-02E301C908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4D8BF94-ED56-437D-81A8-4CA7ECE55025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6F6A9082-2EA4-4A33-897B-40A93E545F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EB934957-76BF-4534-A026-93E5A44F5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IE" altLang="en-US">
                <a:latin typeface="Arial" panose="020B0604020202020204" pitchFamily="34" charset="0"/>
              </a:rPr>
              <a:t>Give the analogy of the character recognition system.</a:t>
            </a:r>
          </a:p>
          <a:p>
            <a:pPr eaLnBrk="1" hangingPunct="1"/>
            <a:r>
              <a:rPr lang="en-IE" altLang="en-US">
                <a:latin typeface="Arial" panose="020B0604020202020204" pitchFamily="34" charset="0"/>
              </a:rPr>
              <a:t>Low Level: Cleaning up the image of some text</a:t>
            </a:r>
          </a:p>
          <a:p>
            <a:pPr eaLnBrk="1" hangingPunct="1"/>
            <a:r>
              <a:rPr lang="en-IE" altLang="en-US">
                <a:latin typeface="Arial" panose="020B0604020202020204" pitchFamily="34" charset="0"/>
              </a:rPr>
              <a:t>Mid level: Segmenting the text from the background and recognising individual characters</a:t>
            </a:r>
          </a:p>
          <a:p>
            <a:pPr eaLnBrk="1" hangingPunct="1"/>
            <a:r>
              <a:rPr lang="en-IE" altLang="en-US">
                <a:latin typeface="Arial" panose="020B0604020202020204" pitchFamily="34" charset="0"/>
              </a:rPr>
              <a:t>High level: Understanding what the text says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2D714EBB-789B-4DD7-AF1C-E6B45F7E57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A56D93E-2055-4561-9F69-122B961BF99F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AA6CC314-D48A-441B-8B9C-42D426CA9A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BD77A1A5-42EB-4195-97A3-293F7B1175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1">
            <a:extLst>
              <a:ext uri="{FF2B5EF4-FFF2-40B4-BE49-F238E27FC236}">
                <a16:creationId xmlns:a16="http://schemas.microsoft.com/office/drawing/2014/main" id="{56F1C78E-A016-48F1-94AF-402D2B72828F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677" cy="6858000"/>
          </a:xfrm>
        </p:grpSpPr>
        <p:pic>
          <p:nvPicPr>
            <p:cNvPr id="5" name="Picture 12" descr="SD-PanelTitle-R1.png">
              <a:extLst>
                <a:ext uri="{FF2B5EF4-FFF2-40B4-BE49-F238E27FC236}">
                  <a16:creationId xmlns:a16="http://schemas.microsoft.com/office/drawing/2014/main" id="{92875816-4307-4FD1-804D-BE32E2A42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D9F179-D5DF-49B0-815E-FC682620F0D6}"/>
                </a:ext>
              </a:extLst>
            </p:cNvPr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" name="Picture 14" descr="HDRibbonTitle-UniformTrim.png">
              <a:extLst>
                <a:ext uri="{FF2B5EF4-FFF2-40B4-BE49-F238E27FC236}">
                  <a16:creationId xmlns:a16="http://schemas.microsoft.com/office/drawing/2014/main" id="{79A1FBCA-7033-422A-9B4C-E8057EA6C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8"/>
            <a:stretch>
              <a:fillRect/>
            </a:stretch>
          </p:blipFill>
          <p:spPr bwMode="auto">
            <a:xfrm>
              <a:off x="0" y="3128434"/>
              <a:ext cx="1664208" cy="61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5" descr="HDRibbonTitle-UniformTrim.png">
              <a:extLst>
                <a:ext uri="{FF2B5EF4-FFF2-40B4-BE49-F238E27FC236}">
                  <a16:creationId xmlns:a16="http://schemas.microsoft.com/office/drawing/2014/main" id="{72C164CC-CBC1-48F9-94CE-AC3A65635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8"/>
            <a:stretch>
              <a:fillRect/>
            </a:stretch>
          </p:blipFill>
          <p:spPr bwMode="auto">
            <a:xfrm>
              <a:off x="7480469" y="3128434"/>
              <a:ext cx="1664208" cy="61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E1F5AF-05D0-42E4-A15F-AB93DCF31C2D}"/>
              </a:ext>
            </a:extLst>
          </p:cNvPr>
          <p:cNvCxnSpPr/>
          <p:nvPr/>
        </p:nvCxnSpPr>
        <p:spPr>
          <a:xfrm>
            <a:off x="2019300" y="3471863"/>
            <a:ext cx="511333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7067E2C-2721-4132-83BB-C02B7AD4BD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65838" y="5054600"/>
            <a:ext cx="673100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C0A7B-048F-4168-9069-B65E98A48925}" type="datetimeFigureOut">
              <a:rPr lang="en-US"/>
              <a:pPr>
                <a:defRPr/>
              </a:pPr>
              <a:t>9/14/2020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2E8274-F2A1-46C2-A16A-FCAE18003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22463" y="5054600"/>
            <a:ext cx="4064000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C37D8E9-FC5F-40C2-9EF0-770503A8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6725" y="5054600"/>
            <a:ext cx="414338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5C8A41-C3A3-4A9B-9425-855E4EC39B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61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9263899-1DDD-4CB0-BC05-3E3754D67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A089A-07B0-4F1F-97D1-FE52387FE955}" type="datetimeFigureOut">
              <a:rPr lang="en-US"/>
              <a:pPr>
                <a:defRPr/>
              </a:pPr>
              <a:t>9/14/2020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56A2973-BE8B-4DAF-A003-8D96A593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61AB6BE-1C54-41A7-A5FE-5A0C40AEA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7E270-37BE-41F7-80C7-BF678D1A66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37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CC6C70-AC3D-4632-B15D-E444C7C97740}"/>
              </a:ext>
            </a:extLst>
          </p:cNvPr>
          <p:cNvCxnSpPr/>
          <p:nvPr/>
        </p:nvCxnSpPr>
        <p:spPr>
          <a:xfrm>
            <a:off x="1277938" y="4140200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AA4B88E-540C-4A9F-873C-65DF09309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CA39E-B10C-4361-96AE-4FE7CB324F4D}" type="datetimeFigureOut">
              <a:rPr lang="en-US"/>
              <a:pPr>
                <a:defRPr/>
              </a:pPr>
              <a:t>9/14/2020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94A13F0-2894-43F1-8088-87C52884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4B7052-9FA1-4B5B-A382-986E7C516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66F533-A3EF-4876-A608-0CC70428AE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74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2E7873-17D9-4EE8-953E-EF822B6DE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13" y="9048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LID4096" sz="7200"/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B37FB-31C0-465B-9849-4F2752D42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4288" y="2827338"/>
            <a:ext cx="4572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altLang="LID4096" sz="7200"/>
              <a:t>”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878195-1CFD-4C20-A7A7-D605F5461AB0}"/>
              </a:ext>
            </a:extLst>
          </p:cNvPr>
          <p:cNvCxnSpPr/>
          <p:nvPr/>
        </p:nvCxnSpPr>
        <p:spPr>
          <a:xfrm>
            <a:off x="1277938" y="414020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BDF406E-7B60-4E73-AA82-625CFECBC03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1D6EC-D5D6-412B-8955-6D7EE6FF1E06}" type="datetimeFigureOut">
              <a:rPr lang="en-US"/>
              <a:pPr>
                <a:defRPr/>
              </a:pPr>
              <a:t>9/14/2020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1561911-5C8A-4A1D-A7E8-8446EF51CC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F4047D9-B2E4-4063-B90A-548859E3EF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12A5B-A738-419F-ADD8-8DF961DD21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20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2945D-5435-4358-B60A-3B56D3D47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7FE94-5F92-4F46-9585-034F6AB6BA33}" type="datetimeFigureOut">
              <a:rPr lang="en-US"/>
              <a:pPr>
                <a:defRPr/>
              </a:pPr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2AB06-7FA4-43E7-8195-73844744F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83F44-590F-465A-B4E4-878AF850E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32396-1B68-42C7-8199-4AC4D5224A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64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621106-E0FF-4677-9081-A4CCA9B10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88" y="896938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LID4096" sz="8000"/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7C298-5F8C-46E7-B1DC-8C95CD9FF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0163" y="2608263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altLang="LID4096" sz="8000"/>
              <a:t>”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89F0ED-CC0B-4EB7-BE04-133508D27ED8}"/>
              </a:ext>
            </a:extLst>
          </p:cNvPr>
          <p:cNvCxnSpPr/>
          <p:nvPr/>
        </p:nvCxnSpPr>
        <p:spPr>
          <a:xfrm>
            <a:off x="1277938" y="342900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9F9CB12-A5E2-475A-9CD1-C5B4667F181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0FF28-7055-4A23-B61F-1ACF04717673}" type="datetimeFigureOut">
              <a:rPr lang="en-US"/>
              <a:pPr>
                <a:defRPr/>
              </a:pPr>
              <a:t>9/14/2020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18B8930-F80F-473D-91A0-818BAEC72B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7DB4D06-160B-41B9-A051-77FE74F38D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91246-71BD-4BAD-8CBE-421BF1DA48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92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ABF8FB-906F-4759-B7E6-043AD6F7F3E7}"/>
              </a:ext>
            </a:extLst>
          </p:cNvPr>
          <p:cNvCxnSpPr/>
          <p:nvPr/>
        </p:nvCxnSpPr>
        <p:spPr>
          <a:xfrm>
            <a:off x="1277938" y="3429000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rtlCol="0">
            <a:normAutofit/>
          </a:bodyPr>
          <a:lstStyle>
            <a:lvl1pPr>
              <a:defRPr lang="en-US" sz="3200" b="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29BE67D-89D8-49F6-BB65-A20D2B28D7F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DA2DD-2D66-4241-B32B-33B96CAF1BB7}" type="datetimeFigureOut">
              <a:rPr lang="en-US"/>
              <a:pPr>
                <a:defRPr/>
              </a:pPr>
              <a:t>9/14/2020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5D1138A-4682-4450-A4C7-B6895FC3EB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486FC7-D77C-4EBD-942D-7B44CE4F4E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7616F0-1F93-4047-941F-7CB2032ED8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38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C24415B-A63B-426A-A183-6EB38E1B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0B042F-F9C1-4E43-A523-225D10AAE7FD}" type="datetimeFigureOut">
              <a:rPr lang="en-US"/>
              <a:pPr>
                <a:defRPr/>
              </a:pPr>
              <a:t>9/14/2020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695E2CD-C149-4872-A4E4-69F23D2BB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7CA288-B867-49F2-9B93-A4512CC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F4812-FA3F-41D8-8534-4B034D7964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90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A0CA4A-9563-4D90-BA57-A33E32AE2F18}"/>
              </a:ext>
            </a:extLst>
          </p:cNvPr>
          <p:cNvCxnSpPr/>
          <p:nvPr/>
        </p:nvCxnSpPr>
        <p:spPr>
          <a:xfrm>
            <a:off x="6245225" y="906463"/>
            <a:ext cx="0" cy="4968875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169394E-3F15-4787-A07B-D86B99DB7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38E66D-0742-44FA-ADDB-4962634AB934}" type="datetimeFigureOut">
              <a:rPr lang="en-US"/>
              <a:pPr>
                <a:defRPr/>
              </a:pPr>
              <a:t>9/14/2020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6E033D4-6006-49F5-A151-4714D9112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F45087-5388-4244-802C-0566AD56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267757-B4EB-4CDD-A556-52551BEA05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77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75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B5C825-5777-472B-AFEF-D1C1F355C9EA}"/>
              </a:ext>
            </a:extLst>
          </p:cNvPr>
          <p:cNvCxnSpPr/>
          <p:nvPr/>
        </p:nvCxnSpPr>
        <p:spPr>
          <a:xfrm>
            <a:off x="1277938" y="1311275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338" y="473844"/>
            <a:ext cx="6799262" cy="80631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938" y="1451429"/>
            <a:ext cx="6697662" cy="47890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D2861A1-7E54-4778-BC13-05567E95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16CB22-625D-494D-91D4-4F067C7D19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3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EC774B4-80BD-4BB0-9C57-4710862249D7}"/>
              </a:ext>
            </a:extLst>
          </p:cNvPr>
          <p:cNvCxnSpPr/>
          <p:nvPr/>
        </p:nvCxnSpPr>
        <p:spPr>
          <a:xfrm>
            <a:off x="1277938" y="35988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B3D85F8-0630-48CD-8BB1-09B6743F3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B06B9A-56AF-4B83-B00B-B73ECB587364}" type="datetimeFigureOut">
              <a:rPr lang="en-US"/>
              <a:pPr>
                <a:defRPr/>
              </a:pPr>
              <a:t>9/14/2020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DCC75C-6DCA-45AF-8210-818B5563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E54B68-89B6-40D3-B9D8-E592FE570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F4D55D-41CE-47E9-8723-6F60067A3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8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FCBCCC-232E-499C-8860-7C628959AD50}"/>
              </a:ext>
            </a:extLst>
          </p:cNvPr>
          <p:cNvCxnSpPr/>
          <p:nvPr/>
        </p:nvCxnSpPr>
        <p:spPr>
          <a:xfrm>
            <a:off x="1233488" y="1493838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633" y="617537"/>
            <a:ext cx="6798734" cy="85856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1672051"/>
            <a:ext cx="3337560" cy="456840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1672051"/>
            <a:ext cx="3337560" cy="456840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3678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E50E03-3631-4668-96E6-A0405072E794}"/>
              </a:ext>
            </a:extLst>
          </p:cNvPr>
          <p:cNvCxnSpPr/>
          <p:nvPr/>
        </p:nvCxnSpPr>
        <p:spPr>
          <a:xfrm>
            <a:off x="1277938" y="23542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6BCDF430-64F2-4D20-94F1-AD92725E3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098CB-24FA-4400-8B52-E1E1B30A92B4}" type="datetimeFigureOut">
              <a:rPr lang="en-US"/>
              <a:pPr>
                <a:defRPr/>
              </a:pPr>
              <a:t>9/14/2020</a:t>
            </a:fld>
            <a:endParaRPr 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B48BD61B-D56A-47A3-8A14-EAA1B085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8340FFDF-04B2-47BF-8F86-0BB197D9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10677E-A6E0-49F0-80BC-762FE2D969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45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EDF757-1780-4776-98F4-A4732EC8A436}"/>
              </a:ext>
            </a:extLst>
          </p:cNvPr>
          <p:cNvCxnSpPr/>
          <p:nvPr/>
        </p:nvCxnSpPr>
        <p:spPr>
          <a:xfrm>
            <a:off x="1277938" y="23542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FD19C018-00B9-47A4-8770-C19946B6F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FF5004-9EAB-45BA-82B6-D2100285C890}" type="datetimeFigureOut">
              <a:rPr lang="en-US"/>
              <a:pPr>
                <a:defRPr/>
              </a:pPr>
              <a:t>9/14/2020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220263F-6E8C-42F6-A2EB-B3F0F814D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3101B3D-B873-4415-B938-1B9E1158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62529-6736-47C1-A105-BCC6D74B9E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24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12E0A1-4B4F-4FF9-94B6-9B5CA015E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CE4BB-C4EB-4584-923D-2A4060FA270E}" type="datetimeFigureOut">
              <a:rPr lang="en-US"/>
              <a:pPr>
                <a:defRPr/>
              </a:pPr>
              <a:t>9/14/2020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9F87AD7-BC3D-4A8C-8899-1BE523909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1EDE1F2-AA17-4716-866B-43532708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690442-9596-4E0B-A394-3A11C1BB9E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98D40F-6048-4672-969D-553043E9B17D}"/>
              </a:ext>
            </a:extLst>
          </p:cNvPr>
          <p:cNvCxnSpPr/>
          <p:nvPr/>
        </p:nvCxnSpPr>
        <p:spPr>
          <a:xfrm>
            <a:off x="1277938" y="2913063"/>
            <a:ext cx="23336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74DD2629-85FB-4609-9A29-72CC76E01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5D5091-AF6E-4C7E-A8D8-54320605080C}" type="datetimeFigureOut">
              <a:rPr lang="en-US"/>
              <a:pPr>
                <a:defRPr/>
              </a:pPr>
              <a:t>9/14/2020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DA9502B-CBEA-4587-A740-1B49F9659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2CF936C-C907-4F37-8E20-D940B5AC4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3FD8E-7D41-4760-933C-3F20C5AAEA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87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489E094-FEF8-4C92-9D64-366D427C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0C56BA-1768-4000-BB9D-F99F4633DD0C}" type="datetimeFigureOut">
              <a:rPr lang="en-US"/>
              <a:pPr>
                <a:defRPr/>
              </a:pPr>
              <a:t>9/14/2020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961EB72-CDDC-41D6-9049-99AA8C482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E5E441-D39E-4E21-BBD9-1A28BE42C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9DCAA3-24A7-4356-BC54-9E6D0A7F38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56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6">
            <a:extLst>
              <a:ext uri="{FF2B5EF4-FFF2-40B4-BE49-F238E27FC236}">
                <a16:creationId xmlns:a16="http://schemas.microsoft.com/office/drawing/2014/main" id="{025DD09F-4205-4D35-A286-882BFBE40524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51938" cy="6858000"/>
            <a:chOff x="0" y="0"/>
            <a:chExt cx="9152467" cy="6858000"/>
          </a:xfrm>
        </p:grpSpPr>
        <p:pic>
          <p:nvPicPr>
            <p:cNvPr id="1032" name="Picture 7" descr="SD-PanelContent.png">
              <a:extLst>
                <a:ext uri="{FF2B5EF4-FFF2-40B4-BE49-F238E27FC236}">
                  <a16:creationId xmlns:a16="http://schemas.microsoft.com/office/drawing/2014/main" id="{152CB3E1-5F75-4FD3-952C-822C86B70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E2BAD6-4B1D-4D3F-8CD5-ED0B59B9CCC7}"/>
                </a:ext>
              </a:extLst>
            </p:cNvPr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36" name="Picture 9" descr="HDRibbonContent-UniformTrim.png">
              <a:extLst>
                <a:ext uri="{FF2B5EF4-FFF2-40B4-BE49-F238E27FC236}">
                  <a16:creationId xmlns:a16="http://schemas.microsoft.com/office/drawing/2014/main" id="{B68B4A2E-1D0E-4C5C-B304-8A8A49301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14240"/>
            <a:stretch>
              <a:fillRect/>
            </a:stretch>
          </p:blipFill>
          <p:spPr bwMode="auto">
            <a:xfrm>
              <a:off x="0" y="3128434"/>
              <a:ext cx="685800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" name="Picture 10" descr="HDRibbonContent-UniformTrim.png">
              <a:extLst>
                <a:ext uri="{FF2B5EF4-FFF2-40B4-BE49-F238E27FC236}">
                  <a16:creationId xmlns:a16="http://schemas.microsoft.com/office/drawing/2014/main" id="{D718D4BD-C173-4273-A7F7-CF97378C1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14240"/>
            <a:stretch>
              <a:fillRect/>
            </a:stretch>
          </p:blipFill>
          <p:spPr bwMode="auto">
            <a:xfrm>
              <a:off x="8466667" y="3128434"/>
              <a:ext cx="685800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C409DE54-2699-4403-A3F0-1CD057A2423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171575" y="168275"/>
            <a:ext cx="6799263" cy="130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LID4096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602ECD3A-703E-4E7B-A927-7BFABD66F6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176338" y="2490788"/>
            <a:ext cx="6799262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LID4096"/>
              <a:t>Edit Master text styles</a:t>
            </a:r>
          </a:p>
          <a:p>
            <a:pPr lvl="1"/>
            <a:r>
              <a:rPr lang="en-US" altLang="LID4096"/>
              <a:t>Second level</a:t>
            </a:r>
          </a:p>
          <a:p>
            <a:pPr lvl="2"/>
            <a:r>
              <a:rPr lang="en-US" altLang="LID4096"/>
              <a:t>Third level</a:t>
            </a:r>
          </a:p>
          <a:p>
            <a:pPr lvl="3"/>
            <a:r>
              <a:rPr lang="en-US" altLang="LID4096"/>
              <a:t>Fourth level</a:t>
            </a:r>
          </a:p>
          <a:p>
            <a:pPr lvl="4"/>
            <a:r>
              <a:rPr lang="en-US" altLang="LID4096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79412-695C-4DDE-B5A2-0D2CE2E54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56350" y="5961063"/>
            <a:ext cx="114935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000" b="0" i="0">
                <a:solidFill>
                  <a:schemeClr val="tx1"/>
                </a:solidFill>
                <a:effectLst/>
                <a:latin typeface="+mn-lt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89BDDD00-886A-4747-BF7E-50D29D76758D}" type="datetimeFigureOut">
              <a:rPr lang="en-US"/>
              <a:pPr>
                <a:defRPr/>
              </a:pPr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B94C1-E95F-4A0C-9142-F0222D972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76338" y="5961063"/>
            <a:ext cx="51054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000" b="0" i="0">
                <a:solidFill>
                  <a:schemeClr val="tx1"/>
                </a:solidFill>
                <a:effectLst/>
                <a:latin typeface="+mn-lt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3D4E2-9EF7-4C0D-8E55-800A48A43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80313" y="5961063"/>
            <a:ext cx="39528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000" b="0" i="0">
                <a:solidFill>
                  <a:schemeClr val="tx1"/>
                </a:solidFill>
                <a:effectLst/>
                <a:latin typeface="+mn-lt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12AC676C-4BC5-4D31-8879-C96E0E67A1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9CD3B5-DA9B-4154-A15A-E8916E4C5CC7}"/>
              </a:ext>
            </a:extLst>
          </p:cNvPr>
          <p:cNvCxnSpPr/>
          <p:nvPr userDrawn="1"/>
        </p:nvCxnSpPr>
        <p:spPr>
          <a:xfrm>
            <a:off x="1277938" y="1311275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16" r:id="rId7"/>
    <p:sldLayoutId id="2147484326" r:id="rId8"/>
    <p:sldLayoutId id="2147484317" r:id="rId9"/>
    <p:sldLayoutId id="2147484318" r:id="rId10"/>
    <p:sldLayoutId id="2147484327" r:id="rId11"/>
    <p:sldLayoutId id="2147484328" r:id="rId12"/>
    <p:sldLayoutId id="2147484319" r:id="rId13"/>
    <p:sldLayoutId id="2147484329" r:id="rId14"/>
    <p:sldLayoutId id="2147484330" r:id="rId15"/>
    <p:sldLayoutId id="2147484331" r:id="rId16"/>
    <p:sldLayoutId id="2147484332" r:id="rId17"/>
    <p:sldLayoutId id="2147484333" r:id="rId18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000" kern="1200">
          <a:ln w="3175" cmpd="sng">
            <a:noFill/>
          </a:ln>
          <a:solidFill>
            <a:srgbClr val="262626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2000" kern="1200">
          <a:solidFill>
            <a:srgbClr val="262626"/>
          </a:solidFill>
          <a:latin typeface="+mn-lt"/>
          <a:ea typeface="+mn-ea"/>
          <a:cs typeface="+mn-cs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kern="1200">
          <a:solidFill>
            <a:srgbClr val="262626"/>
          </a:solidFill>
          <a:latin typeface="+mn-lt"/>
          <a:ea typeface="+mn-ea"/>
          <a:cs typeface="+mn-cs"/>
        </a:defRPr>
      </a:lvl3pPr>
      <a:lvl4pPr marL="1543050" indent="-1714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1600" kern="1200">
          <a:solidFill>
            <a:srgbClr val="262626"/>
          </a:solidFill>
          <a:latin typeface="+mn-lt"/>
          <a:ea typeface="+mn-ea"/>
          <a:cs typeface="+mn-cs"/>
        </a:defRPr>
      </a:lvl4pPr>
      <a:lvl5pPr marL="2000250" indent="-1714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1400" kern="120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mage:Hst_sts82.jp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12DF140-FE76-42A5-9043-8CD5D3475A7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22463" y="1811338"/>
            <a:ext cx="5308600" cy="151606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IE" altLang="en-US">
                <a:ln>
                  <a:noFill/>
                </a:ln>
              </a:rPr>
              <a:t>Digital Image Processing</a:t>
            </a:r>
            <a:endParaRPr lang="en-US" altLang="en-US">
              <a:ln>
                <a:noFill/>
              </a:ln>
            </a:endParaRP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922914-E10F-4DC5-9BE9-1298ED2E5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5238" y="3544888"/>
            <a:ext cx="4081462" cy="974725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  <a:defRPr/>
            </a:pPr>
            <a:r>
              <a:rPr lang="en-IE" altLang="en-US" sz="2800" dirty="0"/>
              <a:t>Introduction</a:t>
            </a:r>
            <a:endParaRPr lang="en-IE" altLang="en-US" sz="2800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FB4F99-C277-41AD-924D-737632330869}"/>
              </a:ext>
            </a:extLst>
          </p:cNvPr>
          <p:cNvSpPr txBox="1">
            <a:spLocks noChangeArrowheads="1"/>
          </p:cNvSpPr>
          <p:nvPr/>
        </p:nvSpPr>
        <p:spPr>
          <a:xfrm>
            <a:off x="3589338" y="4718050"/>
            <a:ext cx="4081462" cy="668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buFontTx/>
              <a:buNone/>
              <a:defRPr/>
            </a:pPr>
            <a:r>
              <a:rPr lang="en-IE" altLang="en-US" dirty="0">
                <a:cs typeface="Arial" panose="020B0604020202020204" pitchFamily="34" charset="0"/>
              </a:rPr>
              <a:t>Instructor Name</a:t>
            </a:r>
          </a:p>
          <a:p>
            <a:pPr algn="r" fontAlgn="auto">
              <a:buFontTx/>
              <a:buNone/>
              <a:defRPr/>
            </a:pPr>
            <a:r>
              <a:rPr lang="en-IE" altLang="en-US" dirty="0" err="1">
                <a:cs typeface="Arial" panose="020B0604020202020204" pitchFamily="34" charset="0"/>
              </a:rPr>
              <a:t>Dr.</a:t>
            </a:r>
            <a:r>
              <a:rPr lang="en-IE" altLang="en-US" dirty="0">
                <a:cs typeface="Arial" panose="020B0604020202020204" pitchFamily="34" charset="0"/>
              </a:rPr>
              <a:t> Muhammad Sharif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>
            <a:extLst>
              <a:ext uri="{FF2B5EF4-FFF2-40B4-BE49-F238E27FC236}">
                <a16:creationId xmlns:a16="http://schemas.microsoft.com/office/drawing/2014/main" id="{3EB25ACA-B713-4688-8608-2C20FFFB5F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5787" y="473844"/>
            <a:ext cx="7972426" cy="806314"/>
          </a:xfrm>
        </p:spPr>
        <p:txBody>
          <a:bodyPr/>
          <a:lstStyle/>
          <a:p>
            <a:pPr eaLnBrk="1" hangingPunct="1"/>
            <a:r>
              <a:rPr lang="en-IE" altLang="en-US" dirty="0"/>
              <a:t>History of Digital Image Processing</a:t>
            </a:r>
            <a:endParaRPr lang="en-US" altLang="en-US" dirty="0"/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8684668-2612-4DDE-9922-0733FD8D36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7" y="1419367"/>
            <a:ext cx="7389813" cy="482109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IE" altLang="en-US" b="1" dirty="0"/>
              <a:t>Early 1920s: </a:t>
            </a:r>
            <a:r>
              <a:rPr lang="en-IE" altLang="en-US" dirty="0"/>
              <a:t>One of the first applications of digital imaging was in the news-</a:t>
            </a:r>
            <a:br>
              <a:rPr lang="en-IE" altLang="en-US" dirty="0"/>
            </a:br>
            <a:r>
              <a:rPr lang="en-IE" altLang="en-US" dirty="0"/>
              <a:t>paper industry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>
                <a:ea typeface="ＭＳ Ｐゴシック" panose="020B0600070205080204" pitchFamily="34" charset="-128"/>
              </a:rPr>
              <a:t>The </a:t>
            </a:r>
            <a:r>
              <a:rPr lang="en-IE" altLang="en-US" sz="2400" dirty="0" err="1">
                <a:ea typeface="ＭＳ Ｐゴシック" panose="020B0600070205080204" pitchFamily="34" charset="-128"/>
              </a:rPr>
              <a:t>Bartlane</a:t>
            </a:r>
            <a:r>
              <a:rPr lang="en-IE" altLang="en-US" sz="2400" dirty="0">
                <a:ea typeface="ＭＳ Ｐゴシック" panose="020B0600070205080204" pitchFamily="34" charset="-128"/>
              </a:rPr>
              <a:t> cable picture </a:t>
            </a:r>
            <a:br>
              <a:rPr lang="en-IE" altLang="en-US" sz="2400" dirty="0">
                <a:ea typeface="ＭＳ Ｐゴシック" panose="020B0600070205080204" pitchFamily="34" charset="-128"/>
              </a:rPr>
            </a:br>
            <a:r>
              <a:rPr lang="en-IE" altLang="en-US" sz="2400" dirty="0">
                <a:ea typeface="ＭＳ Ｐゴシック" panose="020B0600070205080204" pitchFamily="34" charset="-128"/>
              </a:rPr>
              <a:t>transmission service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endParaRPr lang="en-IE" altLang="en-US" sz="2400" dirty="0">
              <a:ea typeface="ＭＳ Ｐゴシック" panose="020B0600070205080204" pitchFamily="34" charset="-128"/>
            </a:endParaRP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>
                <a:ea typeface="ＭＳ Ｐゴシック" panose="020B0600070205080204" pitchFamily="34" charset="-128"/>
              </a:rPr>
              <a:t>Images were transferred by submarine cable between London and New York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>
                <a:ea typeface="ＭＳ Ｐゴシック" panose="020B0600070205080204" pitchFamily="34" charset="-128"/>
              </a:rPr>
              <a:t>Pictures were coded for cable transfer and reconstructed at the receiving end on a telegraph printer</a:t>
            </a:r>
          </a:p>
          <a:p>
            <a:pPr lvl="1"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  <p:grpSp>
        <p:nvGrpSpPr>
          <p:cNvPr id="34821" name="Group 26">
            <a:extLst>
              <a:ext uri="{FF2B5EF4-FFF2-40B4-BE49-F238E27FC236}">
                <a16:creationId xmlns:a16="http://schemas.microsoft.com/office/drawing/2014/main" id="{45188409-735C-4573-9100-91AEDEA50ACF}"/>
              </a:ext>
            </a:extLst>
          </p:cNvPr>
          <p:cNvGrpSpPr>
            <a:grpSpLocks/>
          </p:cNvGrpSpPr>
          <p:nvPr/>
        </p:nvGrpSpPr>
        <p:grpSpPr bwMode="auto">
          <a:xfrm>
            <a:off x="5213445" y="1952625"/>
            <a:ext cx="2762155" cy="2237238"/>
            <a:chOff x="3897" y="1230"/>
            <a:chExt cx="1423" cy="1182"/>
          </a:xfrm>
        </p:grpSpPr>
        <p:graphicFrame>
          <p:nvGraphicFramePr>
            <p:cNvPr id="34818" name="Object 2">
              <a:extLst>
                <a:ext uri="{FF2B5EF4-FFF2-40B4-BE49-F238E27FC236}">
                  <a16:creationId xmlns:a16="http://schemas.microsoft.com/office/drawing/2014/main" id="{454CEE95-A876-4C9F-9142-2F5290C297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20" y="1230"/>
            <a:ext cx="1378" cy="9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4" name="CorelPhotoPaint.Image.8" r:id="rId4" imgW="4929524" imgH="1463167" progId="CorelPhotoPaint.Image.8">
                    <p:embed/>
                  </p:oleObj>
                </mc:Choice>
                <mc:Fallback>
                  <p:oleObj name="CorelPhotoPaint.Image.8" r:id="rId4" imgW="4929524" imgH="1463167" progId="CorelPhotoPaint.Image.8">
                    <p:embed/>
                    <p:pic>
                      <p:nvPicPr>
                        <p:cNvPr id="34818" name="Object 2">
                          <a:extLst>
                            <a:ext uri="{FF2B5EF4-FFF2-40B4-BE49-F238E27FC236}">
                              <a16:creationId xmlns:a16="http://schemas.microsoft.com/office/drawing/2014/main" id="{454CEE95-A876-4C9F-9142-2F5290C297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55634"/>
                        <a:stretch>
                          <a:fillRect/>
                        </a:stretch>
                      </p:blipFill>
                      <p:spPr bwMode="auto">
                        <a:xfrm>
                          <a:off x="3920" y="1230"/>
                          <a:ext cx="1378" cy="9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5" name="Text Box 8">
              <a:extLst>
                <a:ext uri="{FF2B5EF4-FFF2-40B4-BE49-F238E27FC236}">
                  <a16:creationId xmlns:a16="http://schemas.microsoft.com/office/drawing/2014/main" id="{33D8E47F-55B7-49AF-9BDB-B64A157ABA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3" y="2162"/>
              <a:ext cx="129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IE" altLang="en-US" sz="1800"/>
                <a:t>Early digital image</a:t>
              </a:r>
              <a:endParaRPr lang="en-US" altLang="en-US" sz="1800"/>
            </a:p>
          </p:txBody>
        </p:sp>
        <p:grpSp>
          <p:nvGrpSpPr>
            <p:cNvPr id="34826" name="Group 25">
              <a:extLst>
                <a:ext uri="{FF2B5EF4-FFF2-40B4-BE49-F238E27FC236}">
                  <a16:creationId xmlns:a16="http://schemas.microsoft.com/office/drawing/2014/main" id="{41D4773B-D378-4074-BEED-AADD758A1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7" y="1233"/>
              <a:ext cx="1423" cy="1179"/>
              <a:chOff x="3897" y="1233"/>
              <a:chExt cx="1423" cy="1179"/>
            </a:xfrm>
          </p:grpSpPr>
          <p:sp>
            <p:nvSpPr>
              <p:cNvPr id="34827" name="Rectangle 23">
                <a:extLst>
                  <a:ext uri="{FF2B5EF4-FFF2-40B4-BE49-F238E27FC236}">
                    <a16:creationId xmlns:a16="http://schemas.microsoft.com/office/drawing/2014/main" id="{4C4359CF-7363-4ABB-A1EF-A9ABA7156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7" y="1233"/>
                <a:ext cx="1422" cy="92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GB" altLang="en-US" sz="1800"/>
              </a:p>
            </p:txBody>
          </p:sp>
          <p:sp>
            <p:nvSpPr>
              <p:cNvPr id="34828" name="Rectangle 24">
                <a:extLst>
                  <a:ext uri="{FF2B5EF4-FFF2-40B4-BE49-F238E27FC236}">
                    <a16:creationId xmlns:a16="http://schemas.microsoft.com/office/drawing/2014/main" id="{99367FB4-D28C-484C-B7DF-B2054D46D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8" y="2160"/>
                <a:ext cx="1422" cy="25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GB" altLang="en-US" sz="1800"/>
              </a:p>
            </p:txBody>
          </p:sp>
        </p:grpSp>
      </p:grp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DC51935-726C-42BE-881E-3EE53A1DDBB6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3CBDADF-D76A-43ED-A1AA-EF6BADC83B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/>
              <a:t>History of DIP (cont…)</a:t>
            </a:r>
            <a:endParaRPr lang="en-US" altLang="en-US"/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B07E157-652A-4E7B-8C3C-8EC15C54ED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2388" y="1384301"/>
            <a:ext cx="7293212" cy="485616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IE" altLang="en-US" b="1" dirty="0"/>
              <a:t>Mid to late 1920s: </a:t>
            </a:r>
            <a:r>
              <a:rPr lang="en-IE" altLang="en-US" dirty="0"/>
              <a:t>Improvements to the </a:t>
            </a:r>
            <a:r>
              <a:rPr lang="en-IE" altLang="en-US" dirty="0" err="1"/>
              <a:t>Bartlane</a:t>
            </a:r>
            <a:r>
              <a:rPr lang="en-IE" altLang="en-US" dirty="0"/>
              <a:t> system resulted in higher quality images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>
                <a:ea typeface="ＭＳ Ｐゴシック" panose="020B0600070205080204" pitchFamily="34" charset="-128"/>
              </a:rPr>
              <a:t>New reproduction </a:t>
            </a:r>
            <a:br>
              <a:rPr lang="en-IE" altLang="en-US" sz="2400" dirty="0">
                <a:ea typeface="ＭＳ Ｐゴシック" panose="020B0600070205080204" pitchFamily="34" charset="-128"/>
              </a:rPr>
            </a:br>
            <a:r>
              <a:rPr lang="en-IE" altLang="en-US" sz="2400" dirty="0">
                <a:ea typeface="ＭＳ Ｐゴシック" panose="020B0600070205080204" pitchFamily="34" charset="-128"/>
              </a:rPr>
              <a:t>processes based </a:t>
            </a:r>
            <a:br>
              <a:rPr lang="en-IE" altLang="en-US" sz="2400" dirty="0">
                <a:ea typeface="ＭＳ Ｐゴシック" panose="020B0600070205080204" pitchFamily="34" charset="-128"/>
              </a:rPr>
            </a:br>
            <a:r>
              <a:rPr lang="en-IE" altLang="en-US" sz="2400" dirty="0">
                <a:ea typeface="ＭＳ Ｐゴシック" panose="020B0600070205080204" pitchFamily="34" charset="-128"/>
              </a:rPr>
              <a:t>on photographic </a:t>
            </a:r>
            <a:br>
              <a:rPr lang="en-IE" altLang="en-US" sz="2400" dirty="0">
                <a:ea typeface="ＭＳ Ｐゴシック" panose="020B0600070205080204" pitchFamily="34" charset="-128"/>
              </a:rPr>
            </a:br>
            <a:r>
              <a:rPr lang="en-IE" altLang="en-US" sz="2400" dirty="0">
                <a:ea typeface="ＭＳ Ｐゴシック" panose="020B0600070205080204" pitchFamily="34" charset="-128"/>
              </a:rPr>
              <a:t>techniques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>
                <a:ea typeface="ＭＳ Ｐゴシック" panose="020B0600070205080204" pitchFamily="34" charset="-128"/>
              </a:rPr>
              <a:t>Increased number </a:t>
            </a:r>
            <a:br>
              <a:rPr lang="en-IE" altLang="en-US" sz="2400" dirty="0">
                <a:ea typeface="ＭＳ Ｐゴシック" panose="020B0600070205080204" pitchFamily="34" charset="-128"/>
              </a:rPr>
            </a:br>
            <a:r>
              <a:rPr lang="en-IE" altLang="en-US" sz="2400" dirty="0">
                <a:ea typeface="ＭＳ Ｐゴシック" panose="020B0600070205080204" pitchFamily="34" charset="-128"/>
              </a:rPr>
              <a:t>of tones in </a:t>
            </a:r>
            <a:br>
              <a:rPr lang="en-IE" altLang="en-US" sz="2400" dirty="0">
                <a:ea typeface="ＭＳ Ｐゴシック" panose="020B0600070205080204" pitchFamily="34" charset="-128"/>
              </a:rPr>
            </a:br>
            <a:r>
              <a:rPr lang="en-IE" altLang="en-US" sz="2400" dirty="0">
                <a:ea typeface="ＭＳ Ｐゴシック" panose="020B0600070205080204" pitchFamily="34" charset="-128"/>
              </a:rPr>
              <a:t>reproduced images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grpSp>
        <p:nvGrpSpPr>
          <p:cNvPr id="36868" name="Group 19">
            <a:extLst>
              <a:ext uri="{FF2B5EF4-FFF2-40B4-BE49-F238E27FC236}">
                <a16:creationId xmlns:a16="http://schemas.microsoft.com/office/drawing/2014/main" id="{DA065227-D15D-4EE0-9853-54DE0D6B5D7C}"/>
              </a:ext>
            </a:extLst>
          </p:cNvPr>
          <p:cNvGrpSpPr>
            <a:grpSpLocks/>
          </p:cNvGrpSpPr>
          <p:nvPr/>
        </p:nvGrpSpPr>
        <p:grpSpPr bwMode="auto">
          <a:xfrm>
            <a:off x="3835021" y="3044825"/>
            <a:ext cx="2119692" cy="3044825"/>
            <a:chOff x="2934" y="1826"/>
            <a:chExt cx="961" cy="1576"/>
          </a:xfrm>
        </p:grpSpPr>
        <p:pic>
          <p:nvPicPr>
            <p:cNvPr id="36877" name="Picture 4">
              <a:extLst>
                <a:ext uri="{FF2B5EF4-FFF2-40B4-BE49-F238E27FC236}">
                  <a16:creationId xmlns:a16="http://schemas.microsoft.com/office/drawing/2014/main" id="{AC7EFB94-F5ED-45C3-81CE-16A90E303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80"/>
            <a:stretch>
              <a:fillRect/>
            </a:stretch>
          </p:blipFill>
          <p:spPr bwMode="auto">
            <a:xfrm>
              <a:off x="3038" y="1844"/>
              <a:ext cx="754" cy="1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78" name="Text Box 8">
              <a:extLst>
                <a:ext uri="{FF2B5EF4-FFF2-40B4-BE49-F238E27FC236}">
                  <a16:creationId xmlns:a16="http://schemas.microsoft.com/office/drawing/2014/main" id="{95B4CA20-F363-411E-9FFC-F59285EF5B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4" y="2998"/>
              <a:ext cx="96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altLang="en-US" sz="1800"/>
                <a:t>Improved digital image</a:t>
              </a:r>
              <a:endParaRPr lang="en-US" altLang="en-US" sz="1800"/>
            </a:p>
          </p:txBody>
        </p:sp>
        <p:sp>
          <p:nvSpPr>
            <p:cNvPr id="36879" name="Rectangle 10">
              <a:extLst>
                <a:ext uri="{FF2B5EF4-FFF2-40B4-BE49-F238E27FC236}">
                  <a16:creationId xmlns:a16="http://schemas.microsoft.com/office/drawing/2014/main" id="{C990B0C8-1612-4F9C-93B2-4EE7D45E7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7" y="1826"/>
              <a:ext cx="855" cy="119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36880" name="Rectangle 11">
              <a:extLst>
                <a:ext uri="{FF2B5EF4-FFF2-40B4-BE49-F238E27FC236}">
                  <a16:creationId xmlns:a16="http://schemas.microsoft.com/office/drawing/2014/main" id="{DC9C8556-B571-4F7A-BABA-D781D053C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7" y="3023"/>
              <a:ext cx="855" cy="37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</p:grpSp>
      <p:grpSp>
        <p:nvGrpSpPr>
          <p:cNvPr id="36869" name="Group 20">
            <a:extLst>
              <a:ext uri="{FF2B5EF4-FFF2-40B4-BE49-F238E27FC236}">
                <a16:creationId xmlns:a16="http://schemas.microsoft.com/office/drawing/2014/main" id="{A4436BAB-0773-4DFF-95B9-6B55FB9BA0BF}"/>
              </a:ext>
            </a:extLst>
          </p:cNvPr>
          <p:cNvGrpSpPr>
            <a:grpSpLocks/>
          </p:cNvGrpSpPr>
          <p:nvPr/>
        </p:nvGrpSpPr>
        <p:grpSpPr bwMode="auto">
          <a:xfrm>
            <a:off x="6038850" y="3044825"/>
            <a:ext cx="2369106" cy="3044825"/>
            <a:chOff x="3899" y="1619"/>
            <a:chExt cx="1728" cy="1918"/>
          </a:xfrm>
        </p:grpSpPr>
        <p:pic>
          <p:nvPicPr>
            <p:cNvPr id="36873" name="Picture 5">
              <a:extLst>
                <a:ext uri="{FF2B5EF4-FFF2-40B4-BE49-F238E27FC236}">
                  <a16:creationId xmlns:a16="http://schemas.microsoft.com/office/drawing/2014/main" id="{7A3E49C6-B027-47C8-9C96-E459EA64B5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47"/>
            <a:stretch>
              <a:fillRect/>
            </a:stretch>
          </p:blipFill>
          <p:spPr bwMode="auto">
            <a:xfrm>
              <a:off x="3927" y="1639"/>
              <a:ext cx="1691" cy="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74" name="Text Box 15">
              <a:extLst>
                <a:ext uri="{FF2B5EF4-FFF2-40B4-BE49-F238E27FC236}">
                  <a16:creationId xmlns:a16="http://schemas.microsoft.com/office/drawing/2014/main" id="{A6BB9A28-922B-4BA5-87FD-B51CB95569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0" y="3133"/>
              <a:ext cx="172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altLang="en-US" sz="1800"/>
                <a:t>Early 15 tone digital image</a:t>
              </a:r>
              <a:endParaRPr lang="en-US" altLang="en-US" sz="1800"/>
            </a:p>
          </p:txBody>
        </p:sp>
        <p:sp>
          <p:nvSpPr>
            <p:cNvPr id="36875" name="Rectangle 16">
              <a:extLst>
                <a:ext uri="{FF2B5EF4-FFF2-40B4-BE49-F238E27FC236}">
                  <a16:creationId xmlns:a16="http://schemas.microsoft.com/office/drawing/2014/main" id="{4D19BDDC-E884-4F85-B2E4-95C44F272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9" y="1619"/>
              <a:ext cx="1728" cy="153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36876" name="Rectangle 17">
              <a:extLst>
                <a:ext uri="{FF2B5EF4-FFF2-40B4-BE49-F238E27FC236}">
                  <a16:creationId xmlns:a16="http://schemas.microsoft.com/office/drawing/2014/main" id="{64CECB98-AE4A-4F2B-85FF-5107172C8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9" y="3149"/>
              <a:ext cx="1728" cy="37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</p:grp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11C8A32-BA19-4774-AC11-307CB62D727A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A6D58FEA-1D63-40AC-956F-EABF5A9AE5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/>
              <a:t>History of DIP (cont…)</a:t>
            </a:r>
            <a:endParaRPr lang="en-US" altLang="en-US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5A8DA24A-E7DD-4497-98C2-59E2B9BED2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23331" y="1326197"/>
            <a:ext cx="7252269" cy="4914266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IE" altLang="en-US" b="1" dirty="0"/>
              <a:t>1960s:</a:t>
            </a:r>
            <a:r>
              <a:rPr lang="en-IE" altLang="en-US" dirty="0"/>
              <a:t> Improvements in computing technology and the onset of the space race led to a surge of work in digital image processing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b="1" dirty="0">
                <a:ea typeface="ＭＳ Ｐゴシック" panose="020B0600070205080204" pitchFamily="34" charset="-128"/>
              </a:rPr>
              <a:t>1964: </a:t>
            </a:r>
            <a:r>
              <a:rPr lang="en-IE" altLang="en-US" sz="2400" dirty="0">
                <a:ea typeface="ＭＳ Ｐゴシック" panose="020B0600070205080204" pitchFamily="34" charset="-128"/>
              </a:rPr>
              <a:t>Computers used to </a:t>
            </a:r>
            <a:br>
              <a:rPr lang="en-IE" altLang="en-US" sz="2400" dirty="0">
                <a:ea typeface="ＭＳ Ｐゴシック" panose="020B0600070205080204" pitchFamily="34" charset="-128"/>
              </a:rPr>
            </a:br>
            <a:r>
              <a:rPr lang="en-IE" altLang="en-US" sz="2400" dirty="0">
                <a:ea typeface="ＭＳ Ｐゴシック" panose="020B0600070205080204" pitchFamily="34" charset="-128"/>
              </a:rPr>
              <a:t>improve the quality of </a:t>
            </a:r>
            <a:br>
              <a:rPr lang="en-IE" altLang="en-US" sz="2400" dirty="0">
                <a:ea typeface="ＭＳ Ｐゴシック" panose="020B0600070205080204" pitchFamily="34" charset="-128"/>
              </a:rPr>
            </a:br>
            <a:r>
              <a:rPr lang="en-IE" altLang="en-US" sz="2400" dirty="0">
                <a:ea typeface="ＭＳ Ｐゴシック" panose="020B0600070205080204" pitchFamily="34" charset="-128"/>
              </a:rPr>
              <a:t>images of the moon taken </a:t>
            </a:r>
            <a:br>
              <a:rPr lang="en-IE" altLang="en-US" sz="2400" dirty="0">
                <a:ea typeface="ＭＳ Ｐゴシック" panose="020B0600070205080204" pitchFamily="34" charset="-128"/>
              </a:rPr>
            </a:br>
            <a:r>
              <a:rPr lang="en-IE" altLang="en-US" sz="2400" dirty="0">
                <a:ea typeface="ＭＳ Ｐゴシック" panose="020B0600070205080204" pitchFamily="34" charset="-128"/>
              </a:rPr>
              <a:t>by the Ranger 7 probe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>
                <a:ea typeface="ＭＳ Ｐゴシック" panose="020B0600070205080204" pitchFamily="34" charset="-128"/>
              </a:rPr>
              <a:t>Such techniques were used</a:t>
            </a:r>
            <a:br>
              <a:rPr lang="en-IE" altLang="en-US" sz="2400" dirty="0">
                <a:ea typeface="ＭＳ Ｐゴシック" panose="020B0600070205080204" pitchFamily="34" charset="-128"/>
              </a:rPr>
            </a:br>
            <a:r>
              <a:rPr lang="en-IE" altLang="en-US" sz="2400" dirty="0">
                <a:ea typeface="ＭＳ Ｐゴシック" panose="020B0600070205080204" pitchFamily="34" charset="-128"/>
              </a:rPr>
              <a:t>in other space missions </a:t>
            </a:r>
            <a:br>
              <a:rPr lang="en-IE" altLang="en-US" sz="2400" dirty="0">
                <a:ea typeface="ＭＳ Ｐゴシック" panose="020B0600070205080204" pitchFamily="34" charset="-128"/>
              </a:rPr>
            </a:br>
            <a:r>
              <a:rPr lang="en-IE" altLang="en-US" sz="2400" dirty="0">
                <a:ea typeface="ＭＳ Ｐゴシック" panose="020B0600070205080204" pitchFamily="34" charset="-128"/>
              </a:rPr>
              <a:t>including the Apollo landings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grpSp>
        <p:nvGrpSpPr>
          <p:cNvPr id="38916" name="Group 9">
            <a:extLst>
              <a:ext uri="{FF2B5EF4-FFF2-40B4-BE49-F238E27FC236}">
                <a16:creationId xmlns:a16="http://schemas.microsoft.com/office/drawing/2014/main" id="{E54A164E-5D33-4A87-94D6-59D2CDA6B8C7}"/>
              </a:ext>
            </a:extLst>
          </p:cNvPr>
          <p:cNvGrpSpPr>
            <a:grpSpLocks/>
          </p:cNvGrpSpPr>
          <p:nvPr/>
        </p:nvGrpSpPr>
        <p:grpSpPr bwMode="auto">
          <a:xfrm>
            <a:off x="5199798" y="2661313"/>
            <a:ext cx="3070746" cy="3425588"/>
            <a:chOff x="3612" y="1872"/>
            <a:chExt cx="1870" cy="2259"/>
          </a:xfrm>
        </p:grpSpPr>
        <p:pic>
          <p:nvPicPr>
            <p:cNvPr id="38920" name="Picture 4">
              <a:extLst>
                <a:ext uri="{FF2B5EF4-FFF2-40B4-BE49-F238E27FC236}">
                  <a16:creationId xmlns:a16="http://schemas.microsoft.com/office/drawing/2014/main" id="{8AE8D073-B8FC-4DD0-8D51-898C4F05AB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574"/>
            <a:stretch>
              <a:fillRect/>
            </a:stretch>
          </p:blipFill>
          <p:spPr bwMode="auto">
            <a:xfrm>
              <a:off x="3690" y="1892"/>
              <a:ext cx="1696" cy="1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1" name="Text Box 6">
              <a:extLst>
                <a:ext uri="{FF2B5EF4-FFF2-40B4-BE49-F238E27FC236}">
                  <a16:creationId xmlns:a16="http://schemas.microsoft.com/office/drawing/2014/main" id="{6AE1697F-410A-48DD-A8C8-A67E365A07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2" y="3593"/>
              <a:ext cx="1870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altLang="en-US" sz="1800"/>
                <a:t>A picture of the moon taken by the Ranger 7 probe minutes before landing</a:t>
              </a:r>
              <a:endParaRPr lang="en-US" altLang="en-US" sz="1800"/>
            </a:p>
          </p:txBody>
        </p:sp>
        <p:sp>
          <p:nvSpPr>
            <p:cNvPr id="38922" name="Rectangle 7">
              <a:extLst>
                <a:ext uri="{FF2B5EF4-FFF2-40B4-BE49-F238E27FC236}">
                  <a16:creationId xmlns:a16="http://schemas.microsoft.com/office/drawing/2014/main" id="{3595B767-F760-4D60-9057-50579DD35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2" y="1872"/>
              <a:ext cx="1809" cy="17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38923" name="Rectangle 8">
              <a:extLst>
                <a:ext uri="{FF2B5EF4-FFF2-40B4-BE49-F238E27FC236}">
                  <a16:creationId xmlns:a16="http://schemas.microsoft.com/office/drawing/2014/main" id="{6DCFD883-95E0-4485-8EB5-5916597F9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2" y="3582"/>
              <a:ext cx="1809" cy="54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</p:grp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1271C84-810A-4C4D-AD04-D26F2EE4A7A1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EA9D05D8-64A8-4312-A7C3-CC55129FDC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/>
              <a:t>History of DIP (cont…)</a:t>
            </a:r>
            <a:endParaRPr lang="en-US" altLang="en-US"/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B564243D-C04C-46ED-85FF-C2C260D6C3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9774" y="1280159"/>
            <a:ext cx="7235826" cy="4960304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IE" altLang="en-US" b="1" dirty="0"/>
              <a:t>1970s:</a:t>
            </a:r>
            <a:r>
              <a:rPr lang="en-IE" altLang="en-US" dirty="0"/>
              <a:t> Digital image processing begins to be used in medical applications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b="1" dirty="0">
                <a:ea typeface="ＭＳ Ｐゴシック" panose="020B0600070205080204" pitchFamily="34" charset="-128"/>
              </a:rPr>
              <a:t>1979:</a:t>
            </a:r>
            <a:r>
              <a:rPr lang="en-IE" altLang="en-US" sz="2400" dirty="0">
                <a:ea typeface="ＭＳ Ｐゴシック" panose="020B0600070205080204" pitchFamily="34" charset="-128"/>
              </a:rPr>
              <a:t> Sir Godfrey N. </a:t>
            </a:r>
            <a:br>
              <a:rPr lang="en-IE" altLang="en-US" sz="2400" dirty="0">
                <a:ea typeface="ＭＳ Ｐゴシック" panose="020B0600070205080204" pitchFamily="34" charset="-128"/>
              </a:rPr>
            </a:br>
            <a:r>
              <a:rPr lang="en-IE" altLang="en-US" sz="2400" dirty="0">
                <a:ea typeface="ＭＳ Ｐゴシック" panose="020B0600070205080204" pitchFamily="34" charset="-128"/>
              </a:rPr>
              <a:t>Hounsfield &amp; Prof. Allan M. </a:t>
            </a:r>
            <a:br>
              <a:rPr lang="en-IE" altLang="en-US" sz="2400" dirty="0">
                <a:ea typeface="ＭＳ Ｐゴシック" panose="020B0600070205080204" pitchFamily="34" charset="-128"/>
              </a:rPr>
            </a:br>
            <a:r>
              <a:rPr lang="en-IE" altLang="en-US" sz="2400" dirty="0">
                <a:ea typeface="ＭＳ Ｐゴシック" panose="020B0600070205080204" pitchFamily="34" charset="-128"/>
              </a:rPr>
              <a:t>Cormack share the Nobel </a:t>
            </a:r>
            <a:br>
              <a:rPr lang="en-IE" altLang="en-US" sz="2400" dirty="0">
                <a:ea typeface="ＭＳ Ｐゴシック" panose="020B0600070205080204" pitchFamily="34" charset="-128"/>
              </a:rPr>
            </a:br>
            <a:r>
              <a:rPr lang="en-IE" altLang="en-US" sz="2400" dirty="0">
                <a:ea typeface="ＭＳ Ｐゴシック" panose="020B0600070205080204" pitchFamily="34" charset="-128"/>
              </a:rPr>
              <a:t>Prize in medicine for the </a:t>
            </a:r>
            <a:br>
              <a:rPr lang="en-IE" altLang="en-US" sz="2400" dirty="0">
                <a:ea typeface="ＭＳ Ｐゴシック" panose="020B0600070205080204" pitchFamily="34" charset="-128"/>
              </a:rPr>
            </a:br>
            <a:r>
              <a:rPr lang="en-IE" altLang="en-US" sz="2400" dirty="0">
                <a:ea typeface="ＭＳ Ｐゴシック" panose="020B0600070205080204" pitchFamily="34" charset="-128"/>
              </a:rPr>
              <a:t>invention of tomography, </a:t>
            </a:r>
            <a:br>
              <a:rPr lang="en-IE" altLang="en-US" sz="2400" dirty="0">
                <a:ea typeface="ＭＳ Ｐゴシック" panose="020B0600070205080204" pitchFamily="34" charset="-128"/>
              </a:rPr>
            </a:br>
            <a:r>
              <a:rPr lang="en-IE" altLang="en-US" sz="2400" dirty="0">
                <a:ea typeface="ＭＳ Ｐゴシック" panose="020B0600070205080204" pitchFamily="34" charset="-128"/>
              </a:rPr>
              <a:t>the technology behind </a:t>
            </a:r>
            <a:br>
              <a:rPr lang="en-IE" altLang="en-US" sz="2400" dirty="0">
                <a:ea typeface="ＭＳ Ｐゴシック" panose="020B0600070205080204" pitchFamily="34" charset="-128"/>
              </a:rPr>
            </a:br>
            <a:r>
              <a:rPr lang="en-IE" altLang="en-US" sz="2400" dirty="0">
                <a:ea typeface="ＭＳ Ｐゴシック" panose="020B0600070205080204" pitchFamily="34" charset="-128"/>
              </a:rPr>
              <a:t>Computerised Axial </a:t>
            </a:r>
            <a:br>
              <a:rPr lang="en-IE" altLang="en-US" sz="2400" dirty="0">
                <a:ea typeface="ＭＳ Ｐゴシック" panose="020B0600070205080204" pitchFamily="34" charset="-128"/>
              </a:rPr>
            </a:br>
            <a:r>
              <a:rPr lang="en-IE" altLang="en-US" sz="2400" dirty="0">
                <a:ea typeface="ＭＳ Ｐゴシック" panose="020B0600070205080204" pitchFamily="34" charset="-128"/>
              </a:rPr>
              <a:t>Tomography (CAT) scans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grpSp>
        <p:nvGrpSpPr>
          <p:cNvPr id="40964" name="Group 10">
            <a:extLst>
              <a:ext uri="{FF2B5EF4-FFF2-40B4-BE49-F238E27FC236}">
                <a16:creationId xmlns:a16="http://schemas.microsoft.com/office/drawing/2014/main" id="{5791459F-0F7C-4073-8DD3-CEF8AFFDF2FC}"/>
              </a:ext>
            </a:extLst>
          </p:cNvPr>
          <p:cNvGrpSpPr>
            <a:grpSpLocks/>
          </p:cNvGrpSpPr>
          <p:nvPr/>
        </p:nvGrpSpPr>
        <p:grpSpPr bwMode="auto">
          <a:xfrm>
            <a:off x="5576888" y="2486025"/>
            <a:ext cx="2968625" cy="3314700"/>
            <a:chOff x="1344" y="1773"/>
            <a:chExt cx="1870" cy="2088"/>
          </a:xfrm>
        </p:grpSpPr>
        <p:pic>
          <p:nvPicPr>
            <p:cNvPr id="40968" name="Picture 4">
              <a:extLst>
                <a:ext uri="{FF2B5EF4-FFF2-40B4-BE49-F238E27FC236}">
                  <a16:creationId xmlns:a16="http://schemas.microsoft.com/office/drawing/2014/main" id="{E08F7C9E-22EA-464D-B416-C50313832A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27" t="59561" r="46552" b="11528"/>
            <a:stretch>
              <a:fillRect/>
            </a:stretch>
          </p:blipFill>
          <p:spPr bwMode="auto">
            <a:xfrm>
              <a:off x="1473" y="1821"/>
              <a:ext cx="1611" cy="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69" name="Text Box 7">
              <a:extLst>
                <a:ext uri="{FF2B5EF4-FFF2-40B4-BE49-F238E27FC236}">
                  <a16:creationId xmlns:a16="http://schemas.microsoft.com/office/drawing/2014/main" id="{CE015C79-2B8A-46C3-9C95-8E19D56534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3476"/>
              <a:ext cx="187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altLang="en-US" sz="1800"/>
                <a:t>Typical head slice CAT image</a:t>
              </a:r>
              <a:endParaRPr lang="en-US" altLang="en-US" sz="1800"/>
            </a:p>
          </p:txBody>
        </p:sp>
        <p:sp>
          <p:nvSpPr>
            <p:cNvPr id="40970" name="Rectangle 8">
              <a:extLst>
                <a:ext uri="{FF2B5EF4-FFF2-40B4-BE49-F238E27FC236}">
                  <a16:creationId xmlns:a16="http://schemas.microsoft.com/office/drawing/2014/main" id="{968BF430-18A3-41A9-896C-9B2FAE01C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1773"/>
              <a:ext cx="1692" cy="16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40971" name="Rectangle 9">
              <a:extLst>
                <a:ext uri="{FF2B5EF4-FFF2-40B4-BE49-F238E27FC236}">
                  <a16:creationId xmlns:a16="http://schemas.microsoft.com/office/drawing/2014/main" id="{C2EF1C0B-D8AC-4E31-AB69-4421C7839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" y="3465"/>
              <a:ext cx="1692" cy="3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</p:grp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FE4D9CC-A3DD-48C6-A968-4814F9DA5D73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E99E541-C3BA-481D-BCCD-DFEABBA47C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/>
              <a:t>History of DIP (cont…)</a:t>
            </a:r>
            <a:endParaRPr lang="en-US" altLang="en-US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69CE25B-3E2F-4DDF-A6BB-9F3D04D5A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0627" y="1501254"/>
            <a:ext cx="7224973" cy="4739208"/>
          </a:xfrm>
        </p:spPr>
        <p:txBody>
          <a:bodyPr/>
          <a:lstStyle/>
          <a:p>
            <a:pPr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dirty="0"/>
              <a:t>1980s - Today: The use of digital image processing techniques has exploded, and they are now used for all kinds of tasks in all kinds of areas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b="1" dirty="0">
                <a:ea typeface="ＭＳ Ｐゴシック" panose="020B0600070205080204" pitchFamily="34" charset="-128"/>
              </a:rPr>
              <a:t>Image enhancement/restoration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b="1" dirty="0">
                <a:ea typeface="ＭＳ Ｐゴシック" panose="020B0600070205080204" pitchFamily="34" charset="-128"/>
              </a:rPr>
              <a:t>Artistic effects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b="1" dirty="0">
                <a:ea typeface="ＭＳ Ｐゴシック" panose="020B0600070205080204" pitchFamily="34" charset="-128"/>
              </a:rPr>
              <a:t>Medical visualisation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b="1" dirty="0">
                <a:ea typeface="ＭＳ Ｐゴシック" panose="020B0600070205080204" pitchFamily="34" charset="-128"/>
              </a:rPr>
              <a:t>Industrial inspection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b="1" dirty="0">
                <a:ea typeface="ＭＳ Ｐゴシック" panose="020B0600070205080204" pitchFamily="34" charset="-128"/>
              </a:rPr>
              <a:t>Law enforcement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b="1" dirty="0">
                <a:ea typeface="ＭＳ Ｐゴシック" panose="020B0600070205080204" pitchFamily="34" charset="-128"/>
              </a:rPr>
              <a:t>Human computer interfaces</a:t>
            </a:r>
            <a:endParaRPr lang="en-US" altLang="en-US" b="1" dirty="0"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0AFF515-148E-49A2-8C2F-658ECC71BBEE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1CA9DEE-ABAE-4FC3-A693-FAA13B0CB4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/>
              <a:t>Examples: Image Enhancement</a:t>
            </a:r>
            <a:endParaRPr lang="en-US" altLang="en-US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C8E486FB-D505-4835-AB56-B65BBC9488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20725" y="1297621"/>
            <a:ext cx="7254875" cy="4942841"/>
          </a:xfrm>
        </p:spPr>
        <p:txBody>
          <a:bodyPr/>
          <a:lstStyle/>
          <a:p>
            <a:pPr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dirty="0"/>
              <a:t>One of the most common uses of DIP techniques: improve quality, remove noise etc</a:t>
            </a:r>
            <a:endParaRPr lang="en-US" altLang="en-US" dirty="0"/>
          </a:p>
        </p:txBody>
      </p:sp>
      <p:grpSp>
        <p:nvGrpSpPr>
          <p:cNvPr id="45060" name="Group 14">
            <a:extLst>
              <a:ext uri="{FF2B5EF4-FFF2-40B4-BE49-F238E27FC236}">
                <a16:creationId xmlns:a16="http://schemas.microsoft.com/office/drawing/2014/main" id="{747C2C54-A650-4F7F-A1CF-D73D99233E17}"/>
              </a:ext>
            </a:extLst>
          </p:cNvPr>
          <p:cNvGrpSpPr>
            <a:grpSpLocks/>
          </p:cNvGrpSpPr>
          <p:nvPr/>
        </p:nvGrpSpPr>
        <p:grpSpPr bwMode="auto">
          <a:xfrm>
            <a:off x="3557588" y="4462819"/>
            <a:ext cx="4865687" cy="1795106"/>
            <a:chOff x="1695" y="2986"/>
            <a:chExt cx="3065" cy="1334"/>
          </a:xfrm>
        </p:grpSpPr>
        <p:pic>
          <p:nvPicPr>
            <p:cNvPr id="45072" name="Picture 4">
              <a:extLst>
                <a:ext uri="{FF2B5EF4-FFF2-40B4-BE49-F238E27FC236}">
                  <a16:creationId xmlns:a16="http://schemas.microsoft.com/office/drawing/2014/main" id="{9C57B488-E900-4EAE-8ABF-CD72AE3AD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80" r="40210" b="50188"/>
            <a:stretch>
              <a:fillRect/>
            </a:stretch>
          </p:blipFill>
          <p:spPr bwMode="auto">
            <a:xfrm>
              <a:off x="1695" y="2991"/>
              <a:ext cx="1321" cy="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73" name="Picture 9">
              <a:extLst>
                <a:ext uri="{FF2B5EF4-FFF2-40B4-BE49-F238E27FC236}">
                  <a16:creationId xmlns:a16="http://schemas.microsoft.com/office/drawing/2014/main" id="{86D57D25-4546-4DF3-B39F-89B1A1236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15" t="49875"/>
            <a:stretch>
              <a:fillRect/>
            </a:stretch>
          </p:blipFill>
          <p:spPr bwMode="auto">
            <a:xfrm>
              <a:off x="3423" y="2986"/>
              <a:ext cx="1337" cy="1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74" name="AutoShape 10">
              <a:extLst>
                <a:ext uri="{FF2B5EF4-FFF2-40B4-BE49-F238E27FC236}">
                  <a16:creationId xmlns:a16="http://schemas.microsoft.com/office/drawing/2014/main" id="{1B69BF4D-994B-4FCC-AF96-E7A048BA2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" y="3542"/>
              <a:ext cx="343" cy="222"/>
            </a:xfrm>
            <a:prstGeom prst="rightArrow">
              <a:avLst>
                <a:gd name="adj1" fmla="val 50000"/>
                <a:gd name="adj2" fmla="val 38626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</p:grpSp>
      <p:grpSp>
        <p:nvGrpSpPr>
          <p:cNvPr id="45061" name="Group 13">
            <a:extLst>
              <a:ext uri="{FF2B5EF4-FFF2-40B4-BE49-F238E27FC236}">
                <a16:creationId xmlns:a16="http://schemas.microsoft.com/office/drawing/2014/main" id="{B7BFEF35-14E2-4781-8E73-34D0649F8A34}"/>
              </a:ext>
            </a:extLst>
          </p:cNvPr>
          <p:cNvGrpSpPr>
            <a:grpSpLocks/>
          </p:cNvGrpSpPr>
          <p:nvPr/>
        </p:nvGrpSpPr>
        <p:grpSpPr bwMode="auto">
          <a:xfrm>
            <a:off x="3732213" y="2415655"/>
            <a:ext cx="4497387" cy="2149175"/>
            <a:chOff x="1805" y="1810"/>
            <a:chExt cx="2833" cy="1180"/>
          </a:xfrm>
        </p:grpSpPr>
        <p:pic>
          <p:nvPicPr>
            <p:cNvPr id="45069" name="Picture 5">
              <a:extLst>
                <a:ext uri="{FF2B5EF4-FFF2-40B4-BE49-F238E27FC236}">
                  <a16:creationId xmlns:a16="http://schemas.microsoft.com/office/drawing/2014/main" id="{8BC7B791-D441-4AC0-B8E0-27FEC9842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150" b="29172"/>
            <a:stretch>
              <a:fillRect/>
            </a:stretch>
          </p:blipFill>
          <p:spPr bwMode="auto">
            <a:xfrm>
              <a:off x="1805" y="1810"/>
              <a:ext cx="1231" cy="1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70" name="Picture 8">
              <a:extLst>
                <a:ext uri="{FF2B5EF4-FFF2-40B4-BE49-F238E27FC236}">
                  <a16:creationId xmlns:a16="http://schemas.microsoft.com/office/drawing/2014/main" id="{B052A1C5-E3D6-4B92-91B8-2A9579021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76" r="224" b="29172"/>
            <a:stretch>
              <a:fillRect/>
            </a:stretch>
          </p:blipFill>
          <p:spPr bwMode="auto">
            <a:xfrm>
              <a:off x="3423" y="1810"/>
              <a:ext cx="1215" cy="1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71" name="AutoShape 11">
              <a:extLst>
                <a:ext uri="{FF2B5EF4-FFF2-40B4-BE49-F238E27FC236}">
                  <a16:creationId xmlns:a16="http://schemas.microsoft.com/office/drawing/2014/main" id="{9ACCA5E3-EF26-4E9E-9CDD-C53345930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4" y="2289"/>
              <a:ext cx="343" cy="222"/>
            </a:xfrm>
            <a:prstGeom prst="rightArrow">
              <a:avLst>
                <a:gd name="adj1" fmla="val 50000"/>
                <a:gd name="adj2" fmla="val 38626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</p:grpSp>
      <p:grpSp>
        <p:nvGrpSpPr>
          <p:cNvPr id="45062" name="Group 16">
            <a:extLst>
              <a:ext uri="{FF2B5EF4-FFF2-40B4-BE49-F238E27FC236}">
                <a16:creationId xmlns:a16="http://schemas.microsoft.com/office/drawing/2014/main" id="{074C4177-B6EE-46BF-9120-C4F252EA0682}"/>
              </a:ext>
            </a:extLst>
          </p:cNvPr>
          <p:cNvGrpSpPr>
            <a:grpSpLocks/>
          </p:cNvGrpSpPr>
          <p:nvPr/>
        </p:nvGrpSpPr>
        <p:grpSpPr bwMode="auto">
          <a:xfrm>
            <a:off x="849313" y="2415655"/>
            <a:ext cx="2555875" cy="3836887"/>
            <a:chOff x="535" y="1813"/>
            <a:chExt cx="1610" cy="2486"/>
          </a:xfrm>
        </p:grpSpPr>
        <p:pic>
          <p:nvPicPr>
            <p:cNvPr id="45066" name="Picture 6">
              <a:extLst>
                <a:ext uri="{FF2B5EF4-FFF2-40B4-BE49-F238E27FC236}">
                  <a16:creationId xmlns:a16="http://schemas.microsoft.com/office/drawing/2014/main" id="{A9D9A956-738A-47F5-9A4D-44BB3C0AA3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216" b="51291"/>
            <a:stretch>
              <a:fillRect/>
            </a:stretch>
          </p:blipFill>
          <p:spPr bwMode="auto">
            <a:xfrm>
              <a:off x="545" y="1813"/>
              <a:ext cx="1589" cy="1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7" name="Picture 7">
              <a:extLst>
                <a:ext uri="{FF2B5EF4-FFF2-40B4-BE49-F238E27FC236}">
                  <a16:creationId xmlns:a16="http://schemas.microsoft.com/office/drawing/2014/main" id="{B24A72F7-96E7-49AF-BAAF-5651553C8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58" t="48575" r="20232" b="2271"/>
            <a:stretch>
              <a:fillRect/>
            </a:stretch>
          </p:blipFill>
          <p:spPr bwMode="auto">
            <a:xfrm>
              <a:off x="535" y="3195"/>
              <a:ext cx="1610" cy="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68" name="AutoShape 15">
              <a:extLst>
                <a:ext uri="{FF2B5EF4-FFF2-40B4-BE49-F238E27FC236}">
                  <a16:creationId xmlns:a16="http://schemas.microsoft.com/office/drawing/2014/main" id="{219F0B5D-406E-4BB9-B896-33501945D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8" y="2941"/>
              <a:ext cx="283" cy="252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2">
                <a:alpha val="89803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</p:grp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7E942C0-804E-4A7B-ADB6-027D8F143552}"/>
              </a:ext>
            </a:extLst>
          </p:cNvPr>
          <p:cNvSpPr txBox="1">
            <a:spLocks/>
          </p:cNvSpPr>
          <p:nvPr/>
        </p:nvSpPr>
        <p:spPr>
          <a:xfrm>
            <a:off x="7658871" y="6164056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6105C80D-3A41-4BCC-A8AD-6F573981C8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739" y="473844"/>
            <a:ext cx="7601803" cy="806314"/>
          </a:xfrm>
        </p:spPr>
        <p:txBody>
          <a:bodyPr/>
          <a:lstStyle/>
          <a:p>
            <a:pPr eaLnBrk="1" hangingPunct="1"/>
            <a:r>
              <a:rPr lang="en-IE" altLang="en-US" dirty="0"/>
              <a:t>Examples: The Hubble Telescope</a:t>
            </a:r>
            <a:endParaRPr lang="en-US" altLang="en-US" dirty="0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C821B5CC-A101-4E10-94CE-EACA811307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8740" y="1371601"/>
            <a:ext cx="7306860" cy="4868862"/>
          </a:xfrm>
        </p:spPr>
        <p:txBody>
          <a:bodyPr/>
          <a:lstStyle/>
          <a:p>
            <a:pPr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dirty="0"/>
              <a:t>However, an incorrect mirror </a:t>
            </a:r>
            <a:br>
              <a:rPr lang="en-IE" altLang="en-US" dirty="0"/>
            </a:br>
            <a:r>
              <a:rPr lang="en-IE" altLang="en-US" dirty="0"/>
              <a:t>made many of Hubble’s </a:t>
            </a:r>
            <a:br>
              <a:rPr lang="en-IE" altLang="en-US" dirty="0"/>
            </a:br>
            <a:r>
              <a:rPr lang="en-IE" altLang="en-US" dirty="0"/>
              <a:t>images useless</a:t>
            </a:r>
          </a:p>
          <a:p>
            <a:pPr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dirty="0"/>
              <a:t>Image processing </a:t>
            </a:r>
            <a:br>
              <a:rPr lang="en-IE" altLang="en-US" dirty="0"/>
            </a:br>
            <a:r>
              <a:rPr lang="en-IE" altLang="en-US" dirty="0"/>
              <a:t>techniques were </a:t>
            </a:r>
            <a:br>
              <a:rPr lang="en-IE" altLang="en-US" dirty="0"/>
            </a:br>
            <a:r>
              <a:rPr lang="en-IE" altLang="en-US" dirty="0"/>
              <a:t>used to fix this</a:t>
            </a:r>
          </a:p>
          <a:p>
            <a:pPr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dirty="0"/>
              <a:t>Launched in 1990 the Hubble </a:t>
            </a:r>
            <a:br>
              <a:rPr lang="en-IE" altLang="en-US" dirty="0"/>
            </a:br>
            <a:r>
              <a:rPr lang="en-IE" altLang="en-US" dirty="0"/>
              <a:t>telescope can take images of </a:t>
            </a:r>
            <a:br>
              <a:rPr lang="en-IE" altLang="en-US" dirty="0"/>
            </a:br>
            <a:r>
              <a:rPr lang="en-IE" altLang="en-US" dirty="0"/>
              <a:t>very distant objects</a:t>
            </a:r>
          </a:p>
        </p:txBody>
      </p:sp>
      <p:pic>
        <p:nvPicPr>
          <p:cNvPr id="47108" name="Picture 5" descr="The Hubble Space Telescope">
            <a:hlinkClick r:id="rId3" tooltip="The Hubble Space Telescope"/>
            <a:extLst>
              <a:ext uri="{FF2B5EF4-FFF2-40B4-BE49-F238E27FC236}">
                <a16:creationId xmlns:a16="http://schemas.microsoft.com/office/drawing/2014/main" id="{6BC74C0E-737E-4E20-A937-F05105972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263" y="1443038"/>
            <a:ext cx="2770495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7" descr="GPN-2002-000064">
            <a:extLst>
              <a:ext uri="{FF2B5EF4-FFF2-40B4-BE49-F238E27FC236}">
                <a16:creationId xmlns:a16="http://schemas.microsoft.com/office/drawing/2014/main" id="{A82B6325-797C-43D4-B38C-93BD882F2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71913"/>
            <a:ext cx="4012442" cy="243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AutoShape 8">
            <a:extLst>
              <a:ext uri="{FF2B5EF4-FFF2-40B4-BE49-F238E27FC236}">
                <a16:creationId xmlns:a16="http://schemas.microsoft.com/office/drawing/2014/main" id="{FC5A737A-C5F2-487E-8CC9-ACAB9FE2D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75" y="5149850"/>
            <a:ext cx="625475" cy="417513"/>
          </a:xfrm>
          <a:prstGeom prst="rightArrow">
            <a:avLst>
              <a:gd name="adj1" fmla="val 50000"/>
              <a:gd name="adj2" fmla="val 37452"/>
            </a:avLst>
          </a:prstGeom>
          <a:solidFill>
            <a:srgbClr val="00CCFF"/>
          </a:solidFill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 sz="180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63CC1EF-C8C7-4671-9ED4-1EA63E66E599}"/>
              </a:ext>
            </a:extLst>
          </p:cNvPr>
          <p:cNvSpPr txBox="1">
            <a:spLocks/>
          </p:cNvSpPr>
          <p:nvPr/>
        </p:nvSpPr>
        <p:spPr>
          <a:xfrm>
            <a:off x="7658871" y="614930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FCA49540-90E5-4228-B1A3-F5531445FC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dirty="0"/>
              <a:t>Examples: Artistic Effects</a:t>
            </a:r>
            <a:endParaRPr lang="en-US" altLang="en-US" dirty="0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7E744505-7F45-4D62-925C-81E933C759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2612" y="1378424"/>
            <a:ext cx="3660775" cy="5479576"/>
          </a:xfrm>
        </p:spPr>
        <p:txBody>
          <a:bodyPr/>
          <a:lstStyle/>
          <a:p>
            <a:pPr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dirty="0"/>
              <a:t>Artistic effects are used to make images more visually appealing, to add special effects and to make composite images</a:t>
            </a:r>
            <a:endParaRPr lang="en-US" altLang="en-US" dirty="0"/>
          </a:p>
        </p:txBody>
      </p:sp>
      <p:pic>
        <p:nvPicPr>
          <p:cNvPr id="49156" name="Picture 9" descr="gump_nixon_med">
            <a:extLst>
              <a:ext uri="{FF2B5EF4-FFF2-40B4-BE49-F238E27FC236}">
                <a16:creationId xmlns:a16="http://schemas.microsoft.com/office/drawing/2014/main" id="{67000E0E-0362-40F1-BFBC-8CBF0A347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738" y="4347860"/>
            <a:ext cx="2419349" cy="19422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7" name="Picture 11">
            <a:extLst>
              <a:ext uri="{FF2B5EF4-FFF2-40B4-BE49-F238E27FC236}">
                <a16:creationId xmlns:a16="http://schemas.microsoft.com/office/drawing/2014/main" id="{C0BBD258-069F-40BE-A3F6-696EE994B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5" y="1511300"/>
            <a:ext cx="3660775" cy="24192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8" name="Picture 14">
            <a:extLst>
              <a:ext uri="{FF2B5EF4-FFF2-40B4-BE49-F238E27FC236}">
                <a16:creationId xmlns:a16="http://schemas.microsoft.com/office/drawing/2014/main" id="{6BB7A414-985B-4461-B4DC-905B10165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196" y="4347860"/>
            <a:ext cx="2530475" cy="194225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9" name="Picture 15">
            <a:extLst>
              <a:ext uri="{FF2B5EF4-FFF2-40B4-BE49-F238E27FC236}">
                <a16:creationId xmlns:a16="http://schemas.microsoft.com/office/drawing/2014/main" id="{0885A938-B552-4D01-B602-8E84A4FC2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4347861"/>
            <a:ext cx="2530475" cy="184822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83B2B20-D2AA-42A5-B233-C8AD739D8FFF}"/>
              </a:ext>
            </a:extLst>
          </p:cNvPr>
          <p:cNvSpPr txBox="1">
            <a:spLocks/>
          </p:cNvSpPr>
          <p:nvPr/>
        </p:nvSpPr>
        <p:spPr>
          <a:xfrm>
            <a:off x="7658871" y="6237804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661E5BF9-7282-48B3-BE68-F9260513F6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/>
              <a:t>Examples: Medicine</a:t>
            </a:r>
            <a:endParaRPr lang="en-US" altLang="en-US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09E01C4A-8A6B-4C9C-9CA9-B283498E9B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1844" y="1280159"/>
            <a:ext cx="7193756" cy="4960304"/>
          </a:xfrm>
        </p:spPr>
        <p:txBody>
          <a:bodyPr/>
          <a:lstStyle/>
          <a:p>
            <a:pPr eaLnBrk="1" hangingPunct="1">
              <a:buClrTx/>
              <a:buFont typeface="Wingdings" panose="05000000000000000000" pitchFamily="2" charset="2"/>
              <a:buChar char="§"/>
            </a:pPr>
            <a:r>
              <a:rPr lang="en-US" altLang="en-US" dirty="0"/>
              <a:t>Take slice from MRI scan of canine heart, and find boundaries between types of tissue</a:t>
            </a:r>
          </a:p>
          <a:p>
            <a:pPr marL="742950" lvl="2" eaLnBrk="1" hangingPunct="1">
              <a:buClrTx/>
              <a:buFont typeface="Wingdings" panose="05000000000000000000" pitchFamily="2" charset="2"/>
              <a:buChar char="§"/>
            </a:pPr>
            <a:r>
              <a:rPr lang="en-US" altLang="en-US" sz="2200" dirty="0"/>
              <a:t>Image with gray levels representing tissue density</a:t>
            </a:r>
          </a:p>
          <a:p>
            <a:pPr marL="742950" lvl="2" eaLnBrk="1" hangingPunct="1">
              <a:buClrTx/>
              <a:buFont typeface="Wingdings" panose="05000000000000000000" pitchFamily="2" charset="2"/>
              <a:buChar char="§"/>
            </a:pPr>
            <a:r>
              <a:rPr lang="en-US" altLang="en-US" sz="2200" dirty="0"/>
              <a:t>Use a suitable filter to highlight edges</a:t>
            </a:r>
          </a:p>
        </p:txBody>
      </p:sp>
      <p:pic>
        <p:nvPicPr>
          <p:cNvPr id="51204" name="Picture 4" descr="006">
            <a:extLst>
              <a:ext uri="{FF2B5EF4-FFF2-40B4-BE49-F238E27FC236}">
                <a16:creationId xmlns:a16="http://schemas.microsoft.com/office/drawing/2014/main" id="{CA955A16-A36E-4591-8A4C-0E3C09C25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70" b="7060"/>
          <a:stretch>
            <a:fillRect/>
          </a:stretch>
        </p:blipFill>
        <p:spPr bwMode="auto">
          <a:xfrm>
            <a:off x="4921250" y="3429000"/>
            <a:ext cx="3281363" cy="274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5" descr="006">
            <a:extLst>
              <a:ext uri="{FF2B5EF4-FFF2-40B4-BE49-F238E27FC236}">
                <a16:creationId xmlns:a16="http://schemas.microsoft.com/office/drawing/2014/main" id="{5E76ABF0-C9B4-490D-8A97-0AF38157E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30"/>
          <a:stretch>
            <a:fillRect/>
          </a:stretch>
        </p:blipFill>
        <p:spPr bwMode="auto">
          <a:xfrm>
            <a:off x="1020763" y="3429000"/>
            <a:ext cx="3281362" cy="274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Text Box 6">
            <a:extLst>
              <a:ext uri="{FF2B5EF4-FFF2-40B4-BE49-F238E27FC236}">
                <a16:creationId xmlns:a16="http://schemas.microsoft.com/office/drawing/2014/main" id="{AA417085-02EA-45B4-A44A-65A468CDE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8" y="6001505"/>
            <a:ext cx="345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600" dirty="0">
                <a:latin typeface="Times New Roman" panose="02020603050405020304" pitchFamily="18" charset="0"/>
              </a:rPr>
              <a:t>Original MRI Image of a Dog Heart</a:t>
            </a:r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740D9046-5D9E-4FBB-A113-FE25EE6CA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525" y="6004064"/>
            <a:ext cx="345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600" dirty="0">
                <a:latin typeface="Times New Roman" panose="02020603050405020304" pitchFamily="18" charset="0"/>
              </a:rPr>
              <a:t>Edge Detection Image</a:t>
            </a:r>
          </a:p>
        </p:txBody>
      </p:sp>
      <p:cxnSp>
        <p:nvCxnSpPr>
          <p:cNvPr id="51208" name="AutoShape 8">
            <a:extLst>
              <a:ext uri="{FF2B5EF4-FFF2-40B4-BE49-F238E27FC236}">
                <a16:creationId xmlns:a16="http://schemas.microsoft.com/office/drawing/2014/main" id="{93534478-412D-4C68-A4F9-685EDF7B565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02125" y="5240338"/>
            <a:ext cx="619125" cy="0"/>
          </a:xfrm>
          <a:prstGeom prst="straightConnector1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13121F7-54B1-4ED1-B414-FFA7662E6A2E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92ABBAAB-C396-4ED0-9AA9-BCD1773B7F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/>
              <a:t>Examples: GIS</a:t>
            </a:r>
            <a:endParaRPr lang="en-US" altLang="en-US" dirty="0"/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D2CC1B60-A7AE-476E-96A5-EE219C0464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2388" y="1378425"/>
            <a:ext cx="7293212" cy="4862038"/>
          </a:xfrm>
        </p:spPr>
        <p:txBody>
          <a:bodyPr/>
          <a:lstStyle/>
          <a:p>
            <a:pPr marL="57150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dirty="0"/>
              <a:t>Geographic Information Systems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/>
              <a:t>Digital image processing techniques are used extensively to manipulate satellite imagery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/>
              <a:t>Terrain classification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/>
              <a:t>Meteorology</a:t>
            </a:r>
            <a:endParaRPr lang="en-US" altLang="en-US" sz="2400" dirty="0"/>
          </a:p>
        </p:txBody>
      </p:sp>
      <p:pic>
        <p:nvPicPr>
          <p:cNvPr id="53252" name="Picture 4">
            <a:extLst>
              <a:ext uri="{FF2B5EF4-FFF2-40B4-BE49-F238E27FC236}">
                <a16:creationId xmlns:a16="http://schemas.microsoft.com/office/drawing/2014/main" id="{0943F572-7337-4D25-B699-AB0EA9217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95"/>
          <a:stretch>
            <a:fillRect/>
          </a:stretch>
        </p:blipFill>
        <p:spPr bwMode="auto">
          <a:xfrm>
            <a:off x="682388" y="3779837"/>
            <a:ext cx="4677012" cy="2558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5">
            <a:extLst>
              <a:ext uri="{FF2B5EF4-FFF2-40B4-BE49-F238E27FC236}">
                <a16:creationId xmlns:a16="http://schemas.microsoft.com/office/drawing/2014/main" id="{36DCC821-665A-4826-BB42-3547D4A6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4"/>
          <a:stretch>
            <a:fillRect/>
          </a:stretch>
        </p:blipFill>
        <p:spPr bwMode="auto">
          <a:xfrm>
            <a:off x="5359401" y="3584217"/>
            <a:ext cx="3102212" cy="2558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273304-0E54-4CDC-88C4-02D9DB20950B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19</a:t>
            </a:fld>
            <a:endParaRPr lang="en-US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1E2F2BE8-E6BC-4C26-AE7F-363D5D255326}"/>
              </a:ext>
            </a:extLst>
          </p:cNvPr>
          <p:cNvSpPr txBox="1">
            <a:spLocks/>
          </p:cNvSpPr>
          <p:nvPr/>
        </p:nvSpPr>
        <p:spPr bwMode="auto">
          <a:xfrm>
            <a:off x="1177925" y="650878"/>
            <a:ext cx="6797675" cy="279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eaLnBrk="1" hangingPunct="1"/>
            <a:r>
              <a:rPr lang="en-IE" altLang="en-US" sz="3600" dirty="0">
                <a:ln>
                  <a:noFill/>
                </a:ln>
              </a:rPr>
              <a:t>Material Reference</a:t>
            </a:r>
            <a:endParaRPr lang="en-US" altLang="en-US" sz="3600" dirty="0">
              <a:ln>
                <a:noFill/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83B7D-11F5-4B02-9095-BAC852689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3" r="31042"/>
          <a:stretch/>
        </p:blipFill>
        <p:spPr>
          <a:xfrm>
            <a:off x="3258022" y="1451149"/>
            <a:ext cx="2171927" cy="2990850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34C0B1B-52F2-4211-8215-7196BE1850FD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C5A89A-951E-45F5-BB4E-3D5CD59D0C31}"/>
              </a:ext>
            </a:extLst>
          </p:cNvPr>
          <p:cNvSpPr/>
          <p:nvPr/>
        </p:nvSpPr>
        <p:spPr>
          <a:xfrm>
            <a:off x="576471" y="4969707"/>
            <a:ext cx="64736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dirty="0"/>
              <a:t>Images and Material </a:t>
            </a:r>
          </a:p>
          <a:p>
            <a:pPr eaLnBrk="1" hangingPunct="1"/>
            <a:r>
              <a:rPr lang="en-US" altLang="en-US" dirty="0"/>
              <a:t>          </a:t>
            </a:r>
            <a:r>
              <a:rPr lang="en-US" altLang="en-US" i="1" dirty="0"/>
              <a:t>From</a:t>
            </a:r>
            <a:r>
              <a:rPr lang="en-US" altLang="en-US" dirty="0"/>
              <a:t> </a:t>
            </a:r>
          </a:p>
          <a:p>
            <a:pPr eaLnBrk="1" hangingPunct="1"/>
            <a:r>
              <a:rPr lang="en-US" altLang="en-US" dirty="0"/>
              <a:t>Rafael C. Gonzalez and Richard E. Wood, </a:t>
            </a:r>
          </a:p>
          <a:p>
            <a:pPr eaLnBrk="1" hangingPunct="1"/>
            <a:r>
              <a:rPr lang="en-US" altLang="en-US" dirty="0"/>
              <a:t>Digital Image Processing, 2</a:t>
            </a:r>
            <a:r>
              <a:rPr lang="en-US" altLang="en-US" baseline="30000" dirty="0"/>
              <a:t>nd</a:t>
            </a:r>
            <a:r>
              <a:rPr lang="en-US" altLang="en-US" dirty="0"/>
              <a:t> Edition.&amp; Internet Resources</a:t>
            </a:r>
          </a:p>
        </p:txBody>
      </p:sp>
    </p:spTree>
    <p:extLst>
      <p:ext uri="{BB962C8B-B14F-4D97-AF65-F5344CB8AC3E}">
        <p14:creationId xmlns:p14="http://schemas.microsoft.com/office/powerpoint/2010/main" val="423464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8135E6AD-821A-4894-AB91-E9D55A40BA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/>
              <a:t>Examples: GIS (cont…)</a:t>
            </a:r>
            <a:endParaRPr lang="en-US" altLang="en-US"/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C62634AE-3FA5-48F2-A50F-1DE9707293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4967" y="1397000"/>
            <a:ext cx="4300396" cy="5461000"/>
          </a:xfrm>
        </p:spPr>
        <p:txBody>
          <a:bodyPr/>
          <a:lstStyle/>
          <a:p>
            <a:pPr marL="57150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dirty="0"/>
              <a:t>Night-Time Lights of the World data set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/>
              <a:t>Global inventory of human settlement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/>
              <a:t>Not hard to imagine the kind of analysis that might be done using this data</a:t>
            </a:r>
            <a:endParaRPr lang="en-US" altLang="en-US" sz="2400" dirty="0"/>
          </a:p>
        </p:txBody>
      </p:sp>
      <p:pic>
        <p:nvPicPr>
          <p:cNvPr id="55300" name="Picture 7">
            <a:extLst>
              <a:ext uri="{FF2B5EF4-FFF2-40B4-BE49-F238E27FC236}">
                <a16:creationId xmlns:a16="http://schemas.microsoft.com/office/drawing/2014/main" id="{84505EE4-3D44-4B32-93E7-83215D403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4"/>
          <a:stretch>
            <a:fillRect/>
          </a:stretch>
        </p:blipFill>
        <p:spPr bwMode="auto">
          <a:xfrm>
            <a:off x="4729164" y="1397000"/>
            <a:ext cx="3664210" cy="459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05776E5-F6DE-4D2A-9F2E-7C00E2ADF485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826F4236-192D-442B-A9F2-671B88B6C3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/>
              <a:t>Examples: Industrial Inspection</a:t>
            </a:r>
            <a:endParaRPr lang="en-US" altLang="en-US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0A778143-E663-470F-822D-176306235D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2388" y="1436688"/>
            <a:ext cx="4396025" cy="5421312"/>
          </a:xfrm>
        </p:spPr>
        <p:txBody>
          <a:bodyPr/>
          <a:lstStyle/>
          <a:p>
            <a:pPr marL="57150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dirty="0"/>
              <a:t>Human operators are expensive, slow and</a:t>
            </a:r>
            <a:br>
              <a:rPr lang="en-IE" altLang="en-US" dirty="0"/>
            </a:br>
            <a:r>
              <a:rPr lang="en-IE" altLang="en-US" dirty="0"/>
              <a:t>unreliable</a:t>
            </a:r>
          </a:p>
          <a:p>
            <a:pPr marL="57150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dirty="0"/>
              <a:t>Make machines do the</a:t>
            </a:r>
            <a:br>
              <a:rPr lang="en-IE" altLang="en-US" dirty="0"/>
            </a:br>
            <a:r>
              <a:rPr lang="en-IE" altLang="en-US" dirty="0"/>
              <a:t>job instead</a:t>
            </a:r>
          </a:p>
          <a:p>
            <a:pPr marL="57150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dirty="0"/>
              <a:t>Industrial vision systems </a:t>
            </a:r>
            <a:br>
              <a:rPr lang="en-IE" altLang="en-US" dirty="0"/>
            </a:br>
            <a:r>
              <a:rPr lang="en-IE" altLang="en-US" dirty="0"/>
              <a:t>are used in all kinds of industries</a:t>
            </a:r>
          </a:p>
          <a:p>
            <a:pPr marL="57150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dirty="0"/>
              <a:t>Can we trust them?</a:t>
            </a:r>
            <a:endParaRPr lang="en-US" altLang="en-US" dirty="0"/>
          </a:p>
        </p:txBody>
      </p:sp>
      <p:pic>
        <p:nvPicPr>
          <p:cNvPr id="57348" name="Picture 4">
            <a:extLst>
              <a:ext uri="{FF2B5EF4-FFF2-40B4-BE49-F238E27FC236}">
                <a16:creationId xmlns:a16="http://schemas.microsoft.com/office/drawing/2014/main" id="{DEC63E07-50FB-4608-A813-7D21F7844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2"/>
          <a:stretch>
            <a:fillRect/>
          </a:stretch>
        </p:blipFill>
        <p:spPr bwMode="auto">
          <a:xfrm>
            <a:off x="4858603" y="1436688"/>
            <a:ext cx="3603009" cy="459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D1F2CCC-1731-4448-805F-69FD161E546D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81B4F0C3-06E9-4ACD-81A2-87A3C79347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/>
              <a:t>Examples: PCB Inspection</a:t>
            </a:r>
            <a:endParaRPr lang="en-US" altLang="en-US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ADA8A781-4A53-45A1-BDA5-3F5647D72A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8740" y="1380171"/>
            <a:ext cx="7306860" cy="4860292"/>
          </a:xfrm>
        </p:spPr>
        <p:txBody>
          <a:bodyPr/>
          <a:lstStyle/>
          <a:p>
            <a:pPr marL="57150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dirty="0"/>
              <a:t>Printed Circuit Board (PCB) inspection</a:t>
            </a:r>
          </a:p>
          <a:p>
            <a:pPr marL="514350" lvl="2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200" dirty="0"/>
              <a:t>Machine inspection is used to determine that all components are present and that all solder joints are acceptable</a:t>
            </a:r>
          </a:p>
          <a:p>
            <a:pPr marL="514350" lvl="2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200" dirty="0"/>
              <a:t>Both conventional imaging and x-ray imaging are used</a:t>
            </a:r>
            <a:endParaRPr lang="en-US" altLang="en-US" sz="2200" dirty="0"/>
          </a:p>
        </p:txBody>
      </p:sp>
      <p:pic>
        <p:nvPicPr>
          <p:cNvPr id="59396" name="Picture 4" descr="1">
            <a:extLst>
              <a:ext uri="{FF2B5EF4-FFF2-40B4-BE49-F238E27FC236}">
                <a16:creationId xmlns:a16="http://schemas.microsoft.com/office/drawing/2014/main" id="{B75E1F05-2934-4C93-A9ED-4AE5B7E4F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3600793"/>
            <a:ext cx="1952625" cy="263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 descr="Medalist5DXSeries5klg">
            <a:extLst>
              <a:ext uri="{FF2B5EF4-FFF2-40B4-BE49-F238E27FC236}">
                <a16:creationId xmlns:a16="http://schemas.microsoft.com/office/drawing/2014/main" id="{6E4CC982-D17A-4563-B6EE-AA82805B4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616657"/>
            <a:ext cx="2576513" cy="26238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8" name="Picture 6" descr="PCB%20Board%203">
            <a:extLst>
              <a:ext uri="{FF2B5EF4-FFF2-40B4-BE49-F238E27FC236}">
                <a16:creationId xmlns:a16="http://schemas.microsoft.com/office/drawing/2014/main" id="{4B1F0EC2-4617-47A2-9303-8288E65C8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0" y="4681183"/>
            <a:ext cx="2774950" cy="155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9" name="Picture 7">
            <a:extLst>
              <a:ext uri="{FF2B5EF4-FFF2-40B4-BE49-F238E27FC236}">
                <a16:creationId xmlns:a16="http://schemas.microsoft.com/office/drawing/2014/main" id="{770CBF1D-8157-4FD8-8327-431F5ED6E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38" y="3616658"/>
            <a:ext cx="1406525" cy="92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0" name="Picture 8">
            <a:extLst>
              <a:ext uri="{FF2B5EF4-FFF2-40B4-BE49-F238E27FC236}">
                <a16:creationId xmlns:a16="http://schemas.microsoft.com/office/drawing/2014/main" id="{CEC48A88-52DD-4E8D-A314-3589CEA8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6" y="3616658"/>
            <a:ext cx="1411287" cy="92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6F51255-9B54-4F57-B39D-7B9C230D8D6B}"/>
              </a:ext>
            </a:extLst>
          </p:cNvPr>
          <p:cNvSpPr txBox="1">
            <a:spLocks/>
          </p:cNvSpPr>
          <p:nvPr/>
        </p:nvSpPr>
        <p:spPr>
          <a:xfrm>
            <a:off x="7658871" y="6164056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3B37E3B6-FA6C-4C7A-9831-F961E7E5DF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/>
              <a:t>Examples: Law Enforcement</a:t>
            </a:r>
            <a:endParaRPr lang="en-US" altLang="en-US"/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6F20586-0672-4C9E-8443-160E4C0030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6854" y="1308100"/>
            <a:ext cx="4493146" cy="5549900"/>
          </a:xfrm>
        </p:spPr>
        <p:txBody>
          <a:bodyPr/>
          <a:lstStyle/>
          <a:p>
            <a:pPr marL="57150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dirty="0"/>
              <a:t>Image processing techniques are used extensively by law enforcers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/>
              <a:t>Number plate recognition for speed cameras/automated toll systems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/>
              <a:t>Fingerprint recognition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/>
              <a:t>Enhancement of CCTV images</a:t>
            </a:r>
            <a:endParaRPr lang="en-US" altLang="en-US" sz="2400" dirty="0"/>
          </a:p>
        </p:txBody>
      </p:sp>
      <p:pic>
        <p:nvPicPr>
          <p:cNvPr id="61444" name="Picture 4">
            <a:extLst>
              <a:ext uri="{FF2B5EF4-FFF2-40B4-BE49-F238E27FC236}">
                <a16:creationId xmlns:a16="http://schemas.microsoft.com/office/drawing/2014/main" id="{9191F092-2615-4911-9537-0111CD667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3" r="19791"/>
          <a:stretch>
            <a:fillRect/>
          </a:stretch>
        </p:blipFill>
        <p:spPr bwMode="auto">
          <a:xfrm>
            <a:off x="5080000" y="1355725"/>
            <a:ext cx="3327022" cy="303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5">
            <a:extLst>
              <a:ext uri="{FF2B5EF4-FFF2-40B4-BE49-F238E27FC236}">
                <a16:creationId xmlns:a16="http://schemas.microsoft.com/office/drawing/2014/main" id="{D3571211-DAE4-4841-88C2-79FFBFC3C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70"/>
          <a:stretch>
            <a:fillRect/>
          </a:stretch>
        </p:blipFill>
        <p:spPr bwMode="auto">
          <a:xfrm>
            <a:off x="5079999" y="4440238"/>
            <a:ext cx="3327021" cy="181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Picture 7" descr="book">
            <a:extLst>
              <a:ext uri="{FF2B5EF4-FFF2-40B4-BE49-F238E27FC236}">
                <a16:creationId xmlns:a16="http://schemas.microsoft.com/office/drawing/2014/main" id="{B75058FB-DA96-4191-A5D7-1E3B64399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88" y="6632575"/>
            <a:ext cx="19843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A42C73F-2D08-4C9F-960C-AD9BF5807872}"/>
              </a:ext>
            </a:extLst>
          </p:cNvPr>
          <p:cNvSpPr txBox="1">
            <a:spLocks/>
          </p:cNvSpPr>
          <p:nvPr/>
        </p:nvSpPr>
        <p:spPr>
          <a:xfrm>
            <a:off x="7658871" y="6208305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6916CFDC-5300-4FD6-9C98-73B6600112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/>
              <a:t>Examples: HCI</a:t>
            </a:r>
            <a:endParaRPr lang="en-US" altLang="en-US"/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78559322-BB2B-4978-A855-0D1968D689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1445" y="1280158"/>
            <a:ext cx="5141818" cy="5577842"/>
          </a:xfrm>
        </p:spPr>
        <p:txBody>
          <a:bodyPr/>
          <a:lstStyle/>
          <a:p>
            <a:pPr marL="57150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dirty="0"/>
              <a:t>Try to make human computer interfaces more natural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/>
              <a:t>Face recognition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/>
              <a:t>Gesture recognition</a:t>
            </a:r>
          </a:p>
          <a:p>
            <a:pPr marL="57150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dirty="0"/>
              <a:t>Does anyone remember the </a:t>
            </a:r>
            <a:br>
              <a:rPr lang="en-IE" altLang="en-US" dirty="0"/>
            </a:br>
            <a:r>
              <a:rPr lang="en-IE" altLang="en-US" dirty="0"/>
              <a:t>user interface from “Minority Report”?</a:t>
            </a:r>
          </a:p>
          <a:p>
            <a:pPr marL="57150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dirty="0"/>
              <a:t>These tasks can be extremely difficult</a:t>
            </a:r>
            <a:endParaRPr lang="en-US" altLang="en-US" dirty="0"/>
          </a:p>
        </p:txBody>
      </p:sp>
      <p:pic>
        <p:nvPicPr>
          <p:cNvPr id="63492" name="Picture 4">
            <a:extLst>
              <a:ext uri="{FF2B5EF4-FFF2-40B4-BE49-F238E27FC236}">
                <a16:creationId xmlns:a16="http://schemas.microsoft.com/office/drawing/2014/main" id="{0E397988-4FBC-4D2C-952B-44FFB5688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4492625"/>
            <a:ext cx="1366837" cy="173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5">
            <a:extLst>
              <a:ext uri="{FF2B5EF4-FFF2-40B4-BE49-F238E27FC236}">
                <a16:creationId xmlns:a16="http://schemas.microsoft.com/office/drawing/2014/main" id="{12EA3091-86CD-4FE4-A2DD-8199A8C1B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38" y="3984626"/>
            <a:ext cx="2517537" cy="2238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6">
            <a:extLst>
              <a:ext uri="{FF2B5EF4-FFF2-40B4-BE49-F238E27FC236}">
                <a16:creationId xmlns:a16="http://schemas.microsoft.com/office/drawing/2014/main" id="{BF9C4DE7-72DC-4E3F-9E0E-5A4A6A9A6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809" y="1597025"/>
            <a:ext cx="2948366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0FB7913-B46D-40D6-9248-CF4A740A48A5}"/>
              </a:ext>
            </a:extLst>
          </p:cNvPr>
          <p:cNvSpPr txBox="1">
            <a:spLocks/>
          </p:cNvSpPr>
          <p:nvPr/>
        </p:nvSpPr>
        <p:spPr>
          <a:xfrm>
            <a:off x="7658871" y="6164056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CF744BD0-A244-433D-A4E3-6C2390EA92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9001" y="272959"/>
            <a:ext cx="7672611" cy="1007199"/>
          </a:xfrm>
        </p:spPr>
        <p:txBody>
          <a:bodyPr/>
          <a:lstStyle/>
          <a:p>
            <a:pPr eaLnBrk="1" hangingPunct="1"/>
            <a:r>
              <a:rPr lang="en-IE" altLang="en-US" sz="3600" dirty="0"/>
              <a:t>Key Stages in Digital Image Processing</a:t>
            </a:r>
            <a:endParaRPr lang="en-US" altLang="en-US" sz="3600" dirty="0"/>
          </a:p>
        </p:txBody>
      </p:sp>
      <p:sp>
        <p:nvSpPr>
          <p:cNvPr id="65540" name="Rectangle 19">
            <a:extLst>
              <a:ext uri="{FF2B5EF4-FFF2-40B4-BE49-F238E27FC236}">
                <a16:creationId xmlns:a16="http://schemas.microsoft.com/office/drawing/2014/main" id="{DECCA9C0-3DDD-4824-AA9B-7AB3D5184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001" y="4016375"/>
            <a:ext cx="1743062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Image Acquisition</a:t>
            </a:r>
            <a:endParaRPr lang="en-US" altLang="en-US" sz="1800" dirty="0"/>
          </a:p>
        </p:txBody>
      </p:sp>
      <p:sp>
        <p:nvSpPr>
          <p:cNvPr id="65541" name="Rectangle 20">
            <a:extLst>
              <a:ext uri="{FF2B5EF4-FFF2-40B4-BE49-F238E27FC236}">
                <a16:creationId xmlns:a16="http://schemas.microsoft.com/office/drawing/2014/main" id="{707F1945-512C-48ED-B983-DBC473FD4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Restoration</a:t>
            </a:r>
            <a:endParaRPr lang="en-US" altLang="en-US" sz="1800"/>
          </a:p>
        </p:txBody>
      </p:sp>
      <p:sp>
        <p:nvSpPr>
          <p:cNvPr id="65542" name="Rectangle 21">
            <a:extLst>
              <a:ext uri="{FF2B5EF4-FFF2-40B4-BE49-F238E27FC236}">
                <a16:creationId xmlns:a16="http://schemas.microsoft.com/office/drawing/2014/main" id="{1E5356EC-F918-41B3-A0B8-A84FFC96D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Morphological Processing</a:t>
            </a:r>
            <a:endParaRPr lang="en-US" altLang="en-US" sz="1800"/>
          </a:p>
        </p:txBody>
      </p:sp>
      <p:sp>
        <p:nvSpPr>
          <p:cNvPr id="65543" name="Rectangle 22">
            <a:extLst>
              <a:ext uri="{FF2B5EF4-FFF2-40B4-BE49-F238E27FC236}">
                <a16:creationId xmlns:a16="http://schemas.microsoft.com/office/drawing/2014/main" id="{17606D60-D38D-41D3-A99E-DE8EA1F9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6161" y="2892425"/>
            <a:ext cx="1806339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Segmentation</a:t>
            </a:r>
            <a:endParaRPr lang="en-US" altLang="en-US" sz="1800" dirty="0"/>
          </a:p>
        </p:txBody>
      </p:sp>
      <p:sp>
        <p:nvSpPr>
          <p:cNvPr id="65544" name="Rectangle 23">
            <a:extLst>
              <a:ext uri="{FF2B5EF4-FFF2-40B4-BE49-F238E27FC236}">
                <a16:creationId xmlns:a16="http://schemas.microsoft.com/office/drawing/2014/main" id="{D4296579-0501-4FE1-9D9B-14B984C79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700"/>
              <a:t>Representation &amp; Description</a:t>
            </a:r>
            <a:endParaRPr lang="en-US" altLang="en-US" sz="1700"/>
          </a:p>
        </p:txBody>
      </p:sp>
      <p:sp>
        <p:nvSpPr>
          <p:cNvPr id="65545" name="Rectangle 24">
            <a:extLst>
              <a:ext uri="{FF2B5EF4-FFF2-40B4-BE49-F238E27FC236}">
                <a16:creationId xmlns:a16="http://schemas.microsoft.com/office/drawing/2014/main" id="{76FAABE4-3554-4D00-A571-1155E8B90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001" y="2892425"/>
            <a:ext cx="1743062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Image Enhancement</a:t>
            </a:r>
            <a:endParaRPr lang="en-US" altLang="en-US" sz="1800" dirty="0"/>
          </a:p>
        </p:txBody>
      </p:sp>
      <p:sp>
        <p:nvSpPr>
          <p:cNvPr id="65546" name="Rectangle 25">
            <a:extLst>
              <a:ext uri="{FF2B5EF4-FFF2-40B4-BE49-F238E27FC236}">
                <a16:creationId xmlns:a16="http://schemas.microsoft.com/office/drawing/2014/main" id="{3D6AD940-2A40-4417-87D3-70FFB9407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700"/>
              <a:t>Object Recognition</a:t>
            </a:r>
            <a:endParaRPr lang="en-US" altLang="en-US" sz="1700"/>
          </a:p>
        </p:txBody>
      </p:sp>
      <p:sp>
        <p:nvSpPr>
          <p:cNvPr id="65547" name="Text Box 26">
            <a:extLst>
              <a:ext uri="{FF2B5EF4-FFF2-40B4-BE49-F238E27FC236}">
                <a16:creationId xmlns:a16="http://schemas.microsoft.com/office/drawing/2014/main" id="{416368C7-B27E-4562-97D1-21987D823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5372100"/>
            <a:ext cx="19605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 sz="1800" dirty="0"/>
              <a:t>Problem Domain</a:t>
            </a:r>
            <a:endParaRPr lang="en-US" altLang="en-US" sz="1800" dirty="0"/>
          </a:p>
        </p:txBody>
      </p:sp>
      <p:cxnSp>
        <p:nvCxnSpPr>
          <p:cNvPr id="65548" name="AutoShape 27">
            <a:extLst>
              <a:ext uri="{FF2B5EF4-FFF2-40B4-BE49-F238E27FC236}">
                <a16:creationId xmlns:a16="http://schemas.microsoft.com/office/drawing/2014/main" id="{B68E2E3C-C7F0-4F00-B04C-F9DC8828A719}"/>
              </a:ext>
            </a:extLst>
          </p:cNvPr>
          <p:cNvCxnSpPr>
            <a:cxnSpLocks noChangeShapeType="1"/>
            <a:endCxn id="65540" idx="2"/>
          </p:cNvCxnSpPr>
          <p:nvPr/>
        </p:nvCxnSpPr>
        <p:spPr bwMode="auto">
          <a:xfrm flipV="1">
            <a:off x="1660532" y="4846638"/>
            <a:ext cx="0" cy="5254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49" name="AutoShape 28">
            <a:extLst>
              <a:ext uri="{FF2B5EF4-FFF2-40B4-BE49-F238E27FC236}">
                <a16:creationId xmlns:a16="http://schemas.microsoft.com/office/drawing/2014/main" id="{BC4BB2A7-934C-4B8C-A574-9EE5F8A30691}"/>
              </a:ext>
            </a:extLst>
          </p:cNvPr>
          <p:cNvCxnSpPr>
            <a:cxnSpLocks noChangeShapeType="1"/>
            <a:stCxn id="65540" idx="0"/>
            <a:endCxn id="65545" idx="2"/>
          </p:cNvCxnSpPr>
          <p:nvPr/>
        </p:nvCxnSpPr>
        <p:spPr bwMode="auto">
          <a:xfrm flipV="1">
            <a:off x="1660532" y="3722688"/>
            <a:ext cx="0" cy="2936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50" name="AutoShape 29">
            <a:extLst>
              <a:ext uri="{FF2B5EF4-FFF2-40B4-BE49-F238E27FC236}">
                <a16:creationId xmlns:a16="http://schemas.microsoft.com/office/drawing/2014/main" id="{DA71662F-05F4-4E08-BB3F-86B03B880BA6}"/>
              </a:ext>
            </a:extLst>
          </p:cNvPr>
          <p:cNvCxnSpPr>
            <a:cxnSpLocks noChangeShapeType="1"/>
            <a:stCxn id="65546" idx="2"/>
            <a:endCxn id="65544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51" name="AutoShape 30">
            <a:extLst>
              <a:ext uri="{FF2B5EF4-FFF2-40B4-BE49-F238E27FC236}">
                <a16:creationId xmlns:a16="http://schemas.microsoft.com/office/drawing/2014/main" id="{4896FC79-33CD-47A8-9AF4-20D279AEE419}"/>
              </a:ext>
            </a:extLst>
          </p:cNvPr>
          <p:cNvCxnSpPr>
            <a:cxnSpLocks noChangeShapeType="1"/>
            <a:stCxn id="65543" idx="2"/>
          </p:cNvCxnSpPr>
          <p:nvPr/>
        </p:nvCxnSpPr>
        <p:spPr bwMode="auto">
          <a:xfrm>
            <a:off x="7669331" y="3722688"/>
            <a:ext cx="0" cy="2936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52" name="AutoShape 31">
            <a:extLst>
              <a:ext uri="{FF2B5EF4-FFF2-40B4-BE49-F238E27FC236}">
                <a16:creationId xmlns:a16="http://schemas.microsoft.com/office/drawing/2014/main" id="{8CAA23D6-D9D5-4562-A0B0-3D0A584F2B1B}"/>
              </a:ext>
            </a:extLst>
          </p:cNvPr>
          <p:cNvCxnSpPr>
            <a:cxnSpLocks noChangeShapeType="1"/>
            <a:stCxn id="65542" idx="3"/>
            <a:endCxn id="65543" idx="0"/>
          </p:cNvCxnSpPr>
          <p:nvPr/>
        </p:nvCxnSpPr>
        <p:spPr bwMode="auto">
          <a:xfrm>
            <a:off x="6605588" y="2094707"/>
            <a:ext cx="1063743" cy="797718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53" name="AutoShape 32">
            <a:extLst>
              <a:ext uri="{FF2B5EF4-FFF2-40B4-BE49-F238E27FC236}">
                <a16:creationId xmlns:a16="http://schemas.microsoft.com/office/drawing/2014/main" id="{61C8AE96-A96E-48AA-8316-F77154A7CC25}"/>
              </a:ext>
            </a:extLst>
          </p:cNvPr>
          <p:cNvCxnSpPr>
            <a:cxnSpLocks noChangeShapeType="1"/>
            <a:stCxn id="65541" idx="3"/>
            <a:endCxn id="65542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54" name="AutoShape 33">
            <a:extLst>
              <a:ext uri="{FF2B5EF4-FFF2-40B4-BE49-F238E27FC236}">
                <a16:creationId xmlns:a16="http://schemas.microsoft.com/office/drawing/2014/main" id="{61568D3E-5F21-4494-92BD-65BCE011ADB9}"/>
              </a:ext>
            </a:extLst>
          </p:cNvPr>
          <p:cNvCxnSpPr>
            <a:cxnSpLocks noChangeShapeType="1"/>
            <a:stCxn id="65545" idx="0"/>
            <a:endCxn id="65541" idx="1"/>
          </p:cNvCxnSpPr>
          <p:nvPr/>
        </p:nvCxnSpPr>
        <p:spPr bwMode="auto">
          <a:xfrm rot="5400000" flipH="1" flipV="1">
            <a:off x="1697438" y="2057801"/>
            <a:ext cx="797718" cy="871531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555" name="Rectangle 35">
            <a:extLst>
              <a:ext uri="{FF2B5EF4-FFF2-40B4-BE49-F238E27FC236}">
                <a16:creationId xmlns:a16="http://schemas.microsoft.com/office/drawing/2014/main" id="{0AD71DB9-BB16-412D-AD5E-99E1A433D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880" y="5256628"/>
            <a:ext cx="1695450" cy="8302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Colour Image Processing</a:t>
            </a:r>
            <a:endParaRPr lang="en-US" altLang="en-US" sz="1800" dirty="0"/>
          </a:p>
        </p:txBody>
      </p:sp>
      <p:sp>
        <p:nvSpPr>
          <p:cNvPr id="65556" name="Rectangle 36">
            <a:extLst>
              <a:ext uri="{FF2B5EF4-FFF2-40B4-BE49-F238E27FC236}">
                <a16:creationId xmlns:a16="http://schemas.microsoft.com/office/drawing/2014/main" id="{F5665677-A1CA-436F-8609-72A52BB6A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538" y="5256627"/>
            <a:ext cx="1695450" cy="8302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Image Compression</a:t>
            </a:r>
            <a:endParaRPr lang="en-US" alt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ED155A-78CA-413D-99A5-321D4160CA86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25</a:t>
            </a:fld>
            <a:endParaRPr lang="en-US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0818BE10-30C3-4E6C-B17D-FCE5F2F3F1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0863" y="555624"/>
            <a:ext cx="7924397" cy="709609"/>
          </a:xfrm>
        </p:spPr>
        <p:txBody>
          <a:bodyPr/>
          <a:lstStyle/>
          <a:p>
            <a:pPr eaLnBrk="1" hangingPunct="1"/>
            <a:r>
              <a:rPr lang="en-IE" altLang="en-US" sz="2800" dirty="0"/>
              <a:t>Key Stages in Digital Image Processing:</a:t>
            </a:r>
            <a:br>
              <a:rPr lang="en-IE" altLang="en-US" sz="2800" dirty="0"/>
            </a:br>
            <a:r>
              <a:rPr lang="en-IE" altLang="en-US" sz="2800" dirty="0"/>
              <a:t>Image Acquisition</a:t>
            </a:r>
            <a:endParaRPr lang="en-US" altLang="en-US" sz="2800" dirty="0"/>
          </a:p>
        </p:txBody>
      </p:sp>
      <p:sp>
        <p:nvSpPr>
          <p:cNvPr id="67588" name="Rectangle 4">
            <a:extLst>
              <a:ext uri="{FF2B5EF4-FFF2-40B4-BE49-F238E27FC236}">
                <a16:creationId xmlns:a16="http://schemas.microsoft.com/office/drawing/2014/main" id="{9A266C6D-39D1-45F3-92EB-CC704F25E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Acquisition</a:t>
            </a:r>
            <a:endParaRPr lang="en-US" altLang="en-US" sz="1800"/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BCF0EA3F-6C1E-4FE6-A0A8-423D6F3F0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Restoration</a:t>
            </a:r>
            <a:endParaRPr lang="en-US" altLang="en-US" sz="1800"/>
          </a:p>
        </p:txBody>
      </p:sp>
      <p:sp>
        <p:nvSpPr>
          <p:cNvPr id="67590" name="Rectangle 6">
            <a:extLst>
              <a:ext uri="{FF2B5EF4-FFF2-40B4-BE49-F238E27FC236}">
                <a16:creationId xmlns:a16="http://schemas.microsoft.com/office/drawing/2014/main" id="{9BCAA96B-D15C-48DE-922A-50156F9E6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Morphological Processing</a:t>
            </a:r>
            <a:endParaRPr lang="en-US" altLang="en-US" sz="1800"/>
          </a:p>
        </p:txBody>
      </p:sp>
      <p:sp>
        <p:nvSpPr>
          <p:cNvPr id="67591" name="Rectangle 7">
            <a:extLst>
              <a:ext uri="{FF2B5EF4-FFF2-40B4-BE49-F238E27FC236}">
                <a16:creationId xmlns:a16="http://schemas.microsoft.com/office/drawing/2014/main" id="{0AAD53E4-3F5E-4870-B1C3-5B619BB95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Segmentation</a:t>
            </a:r>
            <a:endParaRPr lang="en-US" altLang="en-US" sz="1800"/>
          </a:p>
        </p:txBody>
      </p:sp>
      <p:sp>
        <p:nvSpPr>
          <p:cNvPr id="67592" name="Rectangle 8">
            <a:extLst>
              <a:ext uri="{FF2B5EF4-FFF2-40B4-BE49-F238E27FC236}">
                <a16:creationId xmlns:a16="http://schemas.microsoft.com/office/drawing/2014/main" id="{87D9CCF2-3C1E-4B41-8A80-A914851FC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700"/>
              <a:t>Representation &amp; Description</a:t>
            </a:r>
            <a:endParaRPr lang="en-US" altLang="en-US" sz="1700"/>
          </a:p>
        </p:txBody>
      </p:sp>
      <p:sp>
        <p:nvSpPr>
          <p:cNvPr id="67593" name="Rectangle 9">
            <a:extLst>
              <a:ext uri="{FF2B5EF4-FFF2-40B4-BE49-F238E27FC236}">
                <a16:creationId xmlns:a16="http://schemas.microsoft.com/office/drawing/2014/main" id="{9906922C-7C94-44A4-BEBD-67B3B735B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Enhancement</a:t>
            </a:r>
            <a:endParaRPr lang="en-US" altLang="en-US" sz="1800"/>
          </a:p>
        </p:txBody>
      </p:sp>
      <p:sp>
        <p:nvSpPr>
          <p:cNvPr id="67594" name="Rectangle 10">
            <a:extLst>
              <a:ext uri="{FF2B5EF4-FFF2-40B4-BE49-F238E27FC236}">
                <a16:creationId xmlns:a16="http://schemas.microsoft.com/office/drawing/2014/main" id="{030D1E02-3FF2-42BA-B777-01E149C73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700"/>
              <a:t>Object Recognition</a:t>
            </a:r>
            <a:endParaRPr lang="en-US" altLang="en-US" sz="1700"/>
          </a:p>
        </p:txBody>
      </p:sp>
      <p:sp>
        <p:nvSpPr>
          <p:cNvPr id="67595" name="Text Box 11">
            <a:extLst>
              <a:ext uri="{FF2B5EF4-FFF2-40B4-BE49-F238E27FC236}">
                <a16:creationId xmlns:a16="http://schemas.microsoft.com/office/drawing/2014/main" id="{A7B9DFAE-A16A-4FAE-B34C-1A9F45629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 sz="1800"/>
              <a:t>Problem Domain</a:t>
            </a:r>
            <a:endParaRPr lang="en-US" altLang="en-US" sz="1800"/>
          </a:p>
        </p:txBody>
      </p:sp>
      <p:cxnSp>
        <p:nvCxnSpPr>
          <p:cNvPr id="67596" name="AutoShape 12">
            <a:extLst>
              <a:ext uri="{FF2B5EF4-FFF2-40B4-BE49-F238E27FC236}">
                <a16:creationId xmlns:a16="http://schemas.microsoft.com/office/drawing/2014/main" id="{F47F0015-B32D-432D-93C3-BCA1DCE40CB7}"/>
              </a:ext>
            </a:extLst>
          </p:cNvPr>
          <p:cNvCxnSpPr>
            <a:cxnSpLocks noChangeShapeType="1"/>
            <a:stCxn id="67595" idx="0"/>
            <a:endCxn id="67588" idx="2"/>
          </p:cNvCxnSpPr>
          <p:nvPr/>
        </p:nvCxnSpPr>
        <p:spPr bwMode="auto">
          <a:xfrm rot="-5400000">
            <a:off x="1145382" y="5118894"/>
            <a:ext cx="50641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597" name="AutoShape 13">
            <a:extLst>
              <a:ext uri="{FF2B5EF4-FFF2-40B4-BE49-F238E27FC236}">
                <a16:creationId xmlns:a16="http://schemas.microsoft.com/office/drawing/2014/main" id="{D960AF2A-39D5-490F-8CF3-38341BF190CE}"/>
              </a:ext>
            </a:extLst>
          </p:cNvPr>
          <p:cNvCxnSpPr>
            <a:cxnSpLocks noChangeShapeType="1"/>
            <a:stCxn id="67588" idx="0"/>
            <a:endCxn id="67593" idx="2"/>
          </p:cNvCxnSpPr>
          <p:nvPr/>
        </p:nvCxnSpPr>
        <p:spPr bwMode="auto">
          <a:xfrm rot="-5400000">
            <a:off x="1261269" y="386000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598" name="AutoShape 14">
            <a:extLst>
              <a:ext uri="{FF2B5EF4-FFF2-40B4-BE49-F238E27FC236}">
                <a16:creationId xmlns:a16="http://schemas.microsoft.com/office/drawing/2014/main" id="{99D1A26E-FC06-40F1-8A1B-63F1221A7A08}"/>
              </a:ext>
            </a:extLst>
          </p:cNvPr>
          <p:cNvCxnSpPr>
            <a:cxnSpLocks noChangeShapeType="1"/>
            <a:stCxn id="67594" idx="2"/>
            <a:endCxn id="67592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599" name="AutoShape 15">
            <a:extLst>
              <a:ext uri="{FF2B5EF4-FFF2-40B4-BE49-F238E27FC236}">
                <a16:creationId xmlns:a16="http://schemas.microsoft.com/office/drawing/2014/main" id="{33718564-CE50-47AE-844A-5AF3BCF8CB5D}"/>
              </a:ext>
            </a:extLst>
          </p:cNvPr>
          <p:cNvCxnSpPr>
            <a:cxnSpLocks noChangeShapeType="1"/>
            <a:stCxn id="67591" idx="2"/>
            <a:endCxn id="67594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0" name="AutoShape 16">
            <a:extLst>
              <a:ext uri="{FF2B5EF4-FFF2-40B4-BE49-F238E27FC236}">
                <a16:creationId xmlns:a16="http://schemas.microsoft.com/office/drawing/2014/main" id="{7D3C3650-55A0-420D-A7B7-44D2CA758BDD}"/>
              </a:ext>
            </a:extLst>
          </p:cNvPr>
          <p:cNvCxnSpPr>
            <a:cxnSpLocks noChangeShapeType="1"/>
            <a:stCxn id="67590" idx="3"/>
            <a:endCxn id="67591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1" name="AutoShape 17">
            <a:extLst>
              <a:ext uri="{FF2B5EF4-FFF2-40B4-BE49-F238E27FC236}">
                <a16:creationId xmlns:a16="http://schemas.microsoft.com/office/drawing/2014/main" id="{4CDEB452-D690-4581-B4D0-70ACDB9D5D5C}"/>
              </a:ext>
            </a:extLst>
          </p:cNvPr>
          <p:cNvCxnSpPr>
            <a:cxnSpLocks noChangeShapeType="1"/>
            <a:stCxn id="67589" idx="3"/>
            <a:endCxn id="67590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2" name="AutoShape 18">
            <a:extLst>
              <a:ext uri="{FF2B5EF4-FFF2-40B4-BE49-F238E27FC236}">
                <a16:creationId xmlns:a16="http://schemas.microsoft.com/office/drawing/2014/main" id="{05DAEF00-582A-43FF-98AA-E0CCECB7D2AF}"/>
              </a:ext>
            </a:extLst>
          </p:cNvPr>
          <p:cNvCxnSpPr>
            <a:cxnSpLocks noChangeShapeType="1"/>
            <a:stCxn id="67593" idx="0"/>
            <a:endCxn id="67589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7603" name="Picture 19">
            <a:extLst>
              <a:ext uri="{FF2B5EF4-FFF2-40B4-BE49-F238E27FC236}">
                <a16:creationId xmlns:a16="http://schemas.microsoft.com/office/drawing/2014/main" id="{6A143239-453B-4DA2-B21B-7C7071A8A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98"/>
          <a:stretch>
            <a:fillRect/>
          </a:stretch>
        </p:blipFill>
        <p:spPr bwMode="auto">
          <a:xfrm>
            <a:off x="2552700" y="2894013"/>
            <a:ext cx="4043363" cy="227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604" name="Rectangle 20">
            <a:extLst>
              <a:ext uri="{FF2B5EF4-FFF2-40B4-BE49-F238E27FC236}">
                <a16:creationId xmlns:a16="http://schemas.microsoft.com/office/drawing/2014/main" id="{2D0CF0A4-045C-4A51-BD05-3053F49FC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5372100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Colour Image Processing</a:t>
            </a:r>
            <a:endParaRPr lang="en-US" altLang="en-US" sz="1800" dirty="0"/>
          </a:p>
        </p:txBody>
      </p:sp>
      <p:sp>
        <p:nvSpPr>
          <p:cNvPr id="67605" name="Rectangle 21">
            <a:extLst>
              <a:ext uri="{FF2B5EF4-FFF2-40B4-BE49-F238E27FC236}">
                <a16:creationId xmlns:a16="http://schemas.microsoft.com/office/drawing/2014/main" id="{ECE015AC-2698-4588-A691-0378167BB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538" y="5372099"/>
            <a:ext cx="1695450" cy="8302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Image Compression</a:t>
            </a:r>
            <a:endParaRPr lang="en-US" alt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00519E-FF04-433D-B2E4-0CFFD7226267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AutoShape 28">
            <a:extLst>
              <a:ext uri="{FF2B5EF4-FFF2-40B4-BE49-F238E27FC236}">
                <a16:creationId xmlns:a16="http://schemas.microsoft.com/office/drawing/2014/main" id="{3F718FD7-7213-46FD-A15C-EB0302DBD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1975" y="3608388"/>
            <a:ext cx="400050" cy="414337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 sz="18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990F23C5-FC39-44A7-9F23-4C9EB9E8F9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0863" y="536574"/>
            <a:ext cx="8021637" cy="743583"/>
          </a:xfrm>
        </p:spPr>
        <p:txBody>
          <a:bodyPr/>
          <a:lstStyle/>
          <a:p>
            <a:pPr eaLnBrk="1" hangingPunct="1"/>
            <a:r>
              <a:rPr lang="en-IE" altLang="en-US" sz="2800" dirty="0"/>
              <a:t>Key Stages in Digital Image Processing:</a:t>
            </a:r>
            <a:br>
              <a:rPr lang="en-IE" altLang="en-US" sz="2800" dirty="0"/>
            </a:br>
            <a:r>
              <a:rPr lang="en-IE" altLang="en-US" sz="2800" dirty="0"/>
              <a:t>Image Enhancement</a:t>
            </a:r>
            <a:endParaRPr lang="en-US" altLang="en-US" sz="2800" dirty="0"/>
          </a:p>
        </p:txBody>
      </p:sp>
      <p:sp>
        <p:nvSpPr>
          <p:cNvPr id="69637" name="Rectangle 4">
            <a:extLst>
              <a:ext uri="{FF2B5EF4-FFF2-40B4-BE49-F238E27FC236}">
                <a16:creationId xmlns:a16="http://schemas.microsoft.com/office/drawing/2014/main" id="{D6DCA236-99EF-489C-9E82-2E924636B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Acquisition</a:t>
            </a:r>
            <a:endParaRPr lang="en-US" altLang="en-US" sz="1800"/>
          </a:p>
        </p:txBody>
      </p:sp>
      <p:sp>
        <p:nvSpPr>
          <p:cNvPr id="69638" name="Rectangle 5">
            <a:extLst>
              <a:ext uri="{FF2B5EF4-FFF2-40B4-BE49-F238E27FC236}">
                <a16:creationId xmlns:a16="http://schemas.microsoft.com/office/drawing/2014/main" id="{198A0406-723C-4792-8383-41678B3BD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Restoration</a:t>
            </a:r>
            <a:endParaRPr lang="en-US" altLang="en-US" sz="1800"/>
          </a:p>
        </p:txBody>
      </p:sp>
      <p:sp>
        <p:nvSpPr>
          <p:cNvPr id="69639" name="Rectangle 6">
            <a:extLst>
              <a:ext uri="{FF2B5EF4-FFF2-40B4-BE49-F238E27FC236}">
                <a16:creationId xmlns:a16="http://schemas.microsoft.com/office/drawing/2014/main" id="{FDE12C5A-EA57-4BA6-964B-C6B56FF6C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Morphological Processing</a:t>
            </a:r>
            <a:endParaRPr lang="en-US" altLang="en-US" sz="1800"/>
          </a:p>
        </p:txBody>
      </p:sp>
      <p:sp>
        <p:nvSpPr>
          <p:cNvPr id="69640" name="Rectangle 7">
            <a:extLst>
              <a:ext uri="{FF2B5EF4-FFF2-40B4-BE49-F238E27FC236}">
                <a16:creationId xmlns:a16="http://schemas.microsoft.com/office/drawing/2014/main" id="{A1FDDAD8-EB7D-405A-93E4-501C6F321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Segmentation</a:t>
            </a:r>
            <a:endParaRPr lang="en-US" altLang="en-US" sz="1800"/>
          </a:p>
        </p:txBody>
      </p:sp>
      <p:sp>
        <p:nvSpPr>
          <p:cNvPr id="69641" name="Rectangle 8">
            <a:extLst>
              <a:ext uri="{FF2B5EF4-FFF2-40B4-BE49-F238E27FC236}">
                <a16:creationId xmlns:a16="http://schemas.microsoft.com/office/drawing/2014/main" id="{84523A9E-FB0F-4BBF-9992-4184768FE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700"/>
              <a:t>Representation &amp; Description</a:t>
            </a:r>
            <a:endParaRPr lang="en-US" altLang="en-US" sz="1700"/>
          </a:p>
        </p:txBody>
      </p:sp>
      <p:sp>
        <p:nvSpPr>
          <p:cNvPr id="69642" name="Rectangle 9">
            <a:extLst>
              <a:ext uri="{FF2B5EF4-FFF2-40B4-BE49-F238E27FC236}">
                <a16:creationId xmlns:a16="http://schemas.microsoft.com/office/drawing/2014/main" id="{FC363CD9-C3EF-4349-8F2B-F9BFF983B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Enhancement</a:t>
            </a:r>
            <a:endParaRPr lang="en-US" altLang="en-US" sz="1800"/>
          </a:p>
        </p:txBody>
      </p:sp>
      <p:sp>
        <p:nvSpPr>
          <p:cNvPr id="69643" name="Rectangle 10">
            <a:extLst>
              <a:ext uri="{FF2B5EF4-FFF2-40B4-BE49-F238E27FC236}">
                <a16:creationId xmlns:a16="http://schemas.microsoft.com/office/drawing/2014/main" id="{7214CD96-2E0E-405D-9908-DFB34B1EF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700"/>
              <a:t>Object Recognition</a:t>
            </a:r>
            <a:endParaRPr lang="en-US" altLang="en-US" sz="1700"/>
          </a:p>
        </p:txBody>
      </p:sp>
      <p:sp>
        <p:nvSpPr>
          <p:cNvPr id="69644" name="Text Box 11">
            <a:extLst>
              <a:ext uri="{FF2B5EF4-FFF2-40B4-BE49-F238E27FC236}">
                <a16:creationId xmlns:a16="http://schemas.microsoft.com/office/drawing/2014/main" id="{1BB5B35A-01BF-4164-96C2-1C0F82DD1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 sz="1800"/>
              <a:t>Problem Domain</a:t>
            </a:r>
            <a:endParaRPr lang="en-US" altLang="en-US" sz="1800"/>
          </a:p>
        </p:txBody>
      </p:sp>
      <p:cxnSp>
        <p:nvCxnSpPr>
          <p:cNvPr id="69645" name="AutoShape 12">
            <a:extLst>
              <a:ext uri="{FF2B5EF4-FFF2-40B4-BE49-F238E27FC236}">
                <a16:creationId xmlns:a16="http://schemas.microsoft.com/office/drawing/2014/main" id="{A68EFE31-D4C8-4600-9B94-FA94E2AA5D09}"/>
              </a:ext>
            </a:extLst>
          </p:cNvPr>
          <p:cNvCxnSpPr>
            <a:cxnSpLocks noChangeShapeType="1"/>
            <a:stCxn id="69644" idx="0"/>
            <a:endCxn id="69637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46" name="AutoShape 13">
            <a:extLst>
              <a:ext uri="{FF2B5EF4-FFF2-40B4-BE49-F238E27FC236}">
                <a16:creationId xmlns:a16="http://schemas.microsoft.com/office/drawing/2014/main" id="{AD019C05-47F0-4335-BA1C-91BECFB43BD1}"/>
              </a:ext>
            </a:extLst>
          </p:cNvPr>
          <p:cNvCxnSpPr>
            <a:cxnSpLocks noChangeShapeType="1"/>
            <a:stCxn id="69637" idx="0"/>
            <a:endCxn id="69642" idx="2"/>
          </p:cNvCxnSpPr>
          <p:nvPr/>
        </p:nvCxnSpPr>
        <p:spPr bwMode="auto">
          <a:xfrm rot="-5400000">
            <a:off x="1261269" y="387905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47" name="AutoShape 14">
            <a:extLst>
              <a:ext uri="{FF2B5EF4-FFF2-40B4-BE49-F238E27FC236}">
                <a16:creationId xmlns:a16="http://schemas.microsoft.com/office/drawing/2014/main" id="{1608BD3A-C6D2-4283-82E9-399725E32FE7}"/>
              </a:ext>
            </a:extLst>
          </p:cNvPr>
          <p:cNvCxnSpPr>
            <a:cxnSpLocks noChangeShapeType="1"/>
            <a:stCxn id="69643" idx="2"/>
            <a:endCxn id="69641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48" name="AutoShape 15">
            <a:extLst>
              <a:ext uri="{FF2B5EF4-FFF2-40B4-BE49-F238E27FC236}">
                <a16:creationId xmlns:a16="http://schemas.microsoft.com/office/drawing/2014/main" id="{1E209043-079F-4906-960B-402BD7810B6D}"/>
              </a:ext>
            </a:extLst>
          </p:cNvPr>
          <p:cNvCxnSpPr>
            <a:cxnSpLocks noChangeShapeType="1"/>
            <a:stCxn id="69640" idx="2"/>
            <a:endCxn id="69643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49" name="AutoShape 16">
            <a:extLst>
              <a:ext uri="{FF2B5EF4-FFF2-40B4-BE49-F238E27FC236}">
                <a16:creationId xmlns:a16="http://schemas.microsoft.com/office/drawing/2014/main" id="{23173582-04EB-4A13-BF71-AF0CF3498034}"/>
              </a:ext>
            </a:extLst>
          </p:cNvPr>
          <p:cNvCxnSpPr>
            <a:cxnSpLocks noChangeShapeType="1"/>
            <a:stCxn id="69639" idx="3"/>
            <a:endCxn id="69640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50" name="AutoShape 17">
            <a:extLst>
              <a:ext uri="{FF2B5EF4-FFF2-40B4-BE49-F238E27FC236}">
                <a16:creationId xmlns:a16="http://schemas.microsoft.com/office/drawing/2014/main" id="{0A531CB0-E7B0-4537-87DF-0C57B4C3188C}"/>
              </a:ext>
            </a:extLst>
          </p:cNvPr>
          <p:cNvCxnSpPr>
            <a:cxnSpLocks noChangeShapeType="1"/>
            <a:stCxn id="69638" idx="3"/>
            <a:endCxn id="69639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51" name="AutoShape 18">
            <a:extLst>
              <a:ext uri="{FF2B5EF4-FFF2-40B4-BE49-F238E27FC236}">
                <a16:creationId xmlns:a16="http://schemas.microsoft.com/office/drawing/2014/main" id="{02466490-0B47-4F17-8424-6C2F44075DBD}"/>
              </a:ext>
            </a:extLst>
          </p:cNvPr>
          <p:cNvCxnSpPr>
            <a:cxnSpLocks noChangeShapeType="1"/>
            <a:stCxn id="69642" idx="0"/>
            <a:endCxn id="69638" idx="1"/>
          </p:cNvCxnSpPr>
          <p:nvPr/>
        </p:nvCxnSpPr>
        <p:spPr bwMode="auto">
          <a:xfrm rot="-5400000">
            <a:off x="1576388" y="1917700"/>
            <a:ext cx="77787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652" name="Rectangle 20">
            <a:extLst>
              <a:ext uri="{FF2B5EF4-FFF2-40B4-BE49-F238E27FC236}">
                <a16:creationId xmlns:a16="http://schemas.microsoft.com/office/drawing/2014/main" id="{E08CDCB0-D015-443D-B70A-9D43AC5F6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5372100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Colour Image Processing</a:t>
            </a:r>
            <a:endParaRPr lang="en-US" altLang="en-US" sz="1800" dirty="0"/>
          </a:p>
        </p:txBody>
      </p:sp>
      <p:sp>
        <p:nvSpPr>
          <p:cNvPr id="69653" name="Rectangle 21">
            <a:extLst>
              <a:ext uri="{FF2B5EF4-FFF2-40B4-BE49-F238E27FC236}">
                <a16:creationId xmlns:a16="http://schemas.microsoft.com/office/drawing/2014/main" id="{610D9E9F-BE53-4334-BC3A-FC617E173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538" y="5372100"/>
            <a:ext cx="1695450" cy="8302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Image Compression</a:t>
            </a:r>
            <a:endParaRPr lang="en-US" altLang="en-US" sz="1800" dirty="0"/>
          </a:p>
        </p:txBody>
      </p:sp>
      <p:pic>
        <p:nvPicPr>
          <p:cNvPr id="69654" name="Picture 24">
            <a:extLst>
              <a:ext uri="{FF2B5EF4-FFF2-40B4-BE49-F238E27FC236}">
                <a16:creationId xmlns:a16="http://schemas.microsoft.com/office/drawing/2014/main" id="{81F36797-3071-4F2B-9460-4F65C5967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1" t="1314" r="19798" b="50453"/>
          <a:stretch>
            <a:fillRect/>
          </a:stretch>
        </p:blipFill>
        <p:spPr bwMode="auto">
          <a:xfrm>
            <a:off x="2397125" y="2860675"/>
            <a:ext cx="2001838" cy="1978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5" name="Picture 27">
            <a:extLst>
              <a:ext uri="{FF2B5EF4-FFF2-40B4-BE49-F238E27FC236}">
                <a16:creationId xmlns:a16="http://schemas.microsoft.com/office/drawing/2014/main" id="{EAF6EAF8-426C-4EC2-841D-F69DDCA78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" t="50766" r="59975"/>
          <a:stretch>
            <a:fillRect/>
          </a:stretch>
        </p:blipFill>
        <p:spPr bwMode="auto">
          <a:xfrm>
            <a:off x="4768850" y="2889250"/>
            <a:ext cx="1968500" cy="20177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AA248-89A9-4458-B5B8-819A91EFA232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861D5758-7E9F-47C7-8FD3-072A4380A2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0863" y="555624"/>
            <a:ext cx="8021637" cy="724533"/>
          </a:xfrm>
        </p:spPr>
        <p:txBody>
          <a:bodyPr/>
          <a:lstStyle/>
          <a:p>
            <a:pPr eaLnBrk="1" hangingPunct="1"/>
            <a:r>
              <a:rPr lang="en-IE" altLang="en-US" sz="2800" dirty="0"/>
              <a:t>Key Stages in Digital Image Processing:</a:t>
            </a:r>
            <a:br>
              <a:rPr lang="en-IE" altLang="en-US" sz="2800" dirty="0"/>
            </a:br>
            <a:r>
              <a:rPr lang="en-IE" altLang="en-US" sz="2800" dirty="0"/>
              <a:t>Image Restoration</a:t>
            </a:r>
            <a:endParaRPr lang="en-US" altLang="en-US" sz="2800" dirty="0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CD04995D-C3FC-4DB1-9E5C-E7C597F82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Acquisition</a:t>
            </a:r>
            <a:endParaRPr lang="en-US" altLang="en-US" sz="1800"/>
          </a:p>
        </p:txBody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5552BBA5-A410-401D-89A9-3A469C681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Restoration</a:t>
            </a:r>
            <a:endParaRPr lang="en-US" altLang="en-US" sz="1800"/>
          </a:p>
        </p:txBody>
      </p:sp>
      <p:sp>
        <p:nvSpPr>
          <p:cNvPr id="71686" name="Rectangle 6">
            <a:extLst>
              <a:ext uri="{FF2B5EF4-FFF2-40B4-BE49-F238E27FC236}">
                <a16:creationId xmlns:a16="http://schemas.microsoft.com/office/drawing/2014/main" id="{8CAC5B45-9CDC-4D3E-AACF-C0AFF02FE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Morphological Processing</a:t>
            </a:r>
            <a:endParaRPr lang="en-US" altLang="en-US" sz="1800"/>
          </a:p>
        </p:txBody>
      </p:sp>
      <p:sp>
        <p:nvSpPr>
          <p:cNvPr id="71687" name="Rectangle 7">
            <a:extLst>
              <a:ext uri="{FF2B5EF4-FFF2-40B4-BE49-F238E27FC236}">
                <a16:creationId xmlns:a16="http://schemas.microsoft.com/office/drawing/2014/main" id="{1C15E079-6A7C-42DD-91A1-0C13F9F09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Segmentation</a:t>
            </a:r>
            <a:endParaRPr lang="en-US" altLang="en-US" sz="1800"/>
          </a:p>
        </p:txBody>
      </p:sp>
      <p:sp>
        <p:nvSpPr>
          <p:cNvPr id="71688" name="Rectangle 8">
            <a:extLst>
              <a:ext uri="{FF2B5EF4-FFF2-40B4-BE49-F238E27FC236}">
                <a16:creationId xmlns:a16="http://schemas.microsoft.com/office/drawing/2014/main" id="{917B3B52-7CCA-4258-8FF4-66485B6C1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700"/>
              <a:t>Representation &amp; Description</a:t>
            </a:r>
            <a:endParaRPr lang="en-US" altLang="en-US" sz="1700"/>
          </a:p>
        </p:txBody>
      </p:sp>
      <p:sp>
        <p:nvSpPr>
          <p:cNvPr id="71689" name="Rectangle 9">
            <a:extLst>
              <a:ext uri="{FF2B5EF4-FFF2-40B4-BE49-F238E27FC236}">
                <a16:creationId xmlns:a16="http://schemas.microsoft.com/office/drawing/2014/main" id="{BA3511CB-D184-4BE6-B58B-D92AE0EDD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Enhancement</a:t>
            </a:r>
            <a:endParaRPr lang="en-US" altLang="en-US" sz="1800"/>
          </a:p>
        </p:txBody>
      </p:sp>
      <p:sp>
        <p:nvSpPr>
          <p:cNvPr id="71690" name="Rectangle 10">
            <a:extLst>
              <a:ext uri="{FF2B5EF4-FFF2-40B4-BE49-F238E27FC236}">
                <a16:creationId xmlns:a16="http://schemas.microsoft.com/office/drawing/2014/main" id="{F4EF0EDC-2A3D-4C6C-A9BA-A004005F3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700"/>
              <a:t>Object Recognition</a:t>
            </a:r>
            <a:endParaRPr lang="en-US" altLang="en-US" sz="1700"/>
          </a:p>
        </p:txBody>
      </p:sp>
      <p:sp>
        <p:nvSpPr>
          <p:cNvPr id="71691" name="Text Box 11">
            <a:extLst>
              <a:ext uri="{FF2B5EF4-FFF2-40B4-BE49-F238E27FC236}">
                <a16:creationId xmlns:a16="http://schemas.microsoft.com/office/drawing/2014/main" id="{82AF4272-2449-4D57-AEB5-4C42112C0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 sz="1800"/>
              <a:t>Problem Domain</a:t>
            </a:r>
            <a:endParaRPr lang="en-US" altLang="en-US" sz="1800"/>
          </a:p>
        </p:txBody>
      </p:sp>
      <p:cxnSp>
        <p:nvCxnSpPr>
          <p:cNvPr id="71692" name="AutoShape 12">
            <a:extLst>
              <a:ext uri="{FF2B5EF4-FFF2-40B4-BE49-F238E27FC236}">
                <a16:creationId xmlns:a16="http://schemas.microsoft.com/office/drawing/2014/main" id="{C1A73FC2-D12B-488F-A639-E8284B3506F5}"/>
              </a:ext>
            </a:extLst>
          </p:cNvPr>
          <p:cNvCxnSpPr>
            <a:cxnSpLocks noChangeShapeType="1"/>
            <a:stCxn id="71691" idx="0"/>
            <a:endCxn id="71684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693" name="AutoShape 13">
            <a:extLst>
              <a:ext uri="{FF2B5EF4-FFF2-40B4-BE49-F238E27FC236}">
                <a16:creationId xmlns:a16="http://schemas.microsoft.com/office/drawing/2014/main" id="{B19B09EF-8A8E-4604-9BAA-3FE626F44324}"/>
              </a:ext>
            </a:extLst>
          </p:cNvPr>
          <p:cNvCxnSpPr>
            <a:cxnSpLocks noChangeShapeType="1"/>
            <a:stCxn id="71684" idx="0"/>
            <a:endCxn id="71689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694" name="AutoShape 14">
            <a:extLst>
              <a:ext uri="{FF2B5EF4-FFF2-40B4-BE49-F238E27FC236}">
                <a16:creationId xmlns:a16="http://schemas.microsoft.com/office/drawing/2014/main" id="{92A56028-15D4-4265-A06D-13F5687F56D7}"/>
              </a:ext>
            </a:extLst>
          </p:cNvPr>
          <p:cNvCxnSpPr>
            <a:cxnSpLocks noChangeShapeType="1"/>
            <a:stCxn id="71690" idx="2"/>
            <a:endCxn id="71688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695" name="AutoShape 15">
            <a:extLst>
              <a:ext uri="{FF2B5EF4-FFF2-40B4-BE49-F238E27FC236}">
                <a16:creationId xmlns:a16="http://schemas.microsoft.com/office/drawing/2014/main" id="{7B902F4F-70CF-4954-A77C-F98E390FCA2E}"/>
              </a:ext>
            </a:extLst>
          </p:cNvPr>
          <p:cNvCxnSpPr>
            <a:cxnSpLocks noChangeShapeType="1"/>
            <a:stCxn id="71687" idx="2"/>
            <a:endCxn id="71690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696" name="AutoShape 16">
            <a:extLst>
              <a:ext uri="{FF2B5EF4-FFF2-40B4-BE49-F238E27FC236}">
                <a16:creationId xmlns:a16="http://schemas.microsoft.com/office/drawing/2014/main" id="{9B284E53-1707-4225-B1B0-0232C14A77A6}"/>
              </a:ext>
            </a:extLst>
          </p:cNvPr>
          <p:cNvCxnSpPr>
            <a:cxnSpLocks noChangeShapeType="1"/>
            <a:stCxn id="71686" idx="3"/>
            <a:endCxn id="71687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697" name="AutoShape 17">
            <a:extLst>
              <a:ext uri="{FF2B5EF4-FFF2-40B4-BE49-F238E27FC236}">
                <a16:creationId xmlns:a16="http://schemas.microsoft.com/office/drawing/2014/main" id="{97E8ABEB-0FF7-4DA9-9A9F-92AE4F3F17C4}"/>
              </a:ext>
            </a:extLst>
          </p:cNvPr>
          <p:cNvCxnSpPr>
            <a:cxnSpLocks noChangeShapeType="1"/>
            <a:stCxn id="71685" idx="3"/>
            <a:endCxn id="71686" idx="1"/>
          </p:cNvCxnSpPr>
          <p:nvPr/>
        </p:nvCxnSpPr>
        <p:spPr bwMode="auto">
          <a:xfrm>
            <a:off x="4246563" y="2095500"/>
            <a:ext cx="66357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698" name="AutoShape 18">
            <a:extLst>
              <a:ext uri="{FF2B5EF4-FFF2-40B4-BE49-F238E27FC236}">
                <a16:creationId xmlns:a16="http://schemas.microsoft.com/office/drawing/2014/main" id="{D7C36DE5-6C35-49AE-9122-BD39CF20926D}"/>
              </a:ext>
            </a:extLst>
          </p:cNvPr>
          <p:cNvCxnSpPr>
            <a:cxnSpLocks noChangeShapeType="1"/>
            <a:stCxn id="71689" idx="0"/>
            <a:endCxn id="71685" idx="1"/>
          </p:cNvCxnSpPr>
          <p:nvPr/>
        </p:nvCxnSpPr>
        <p:spPr bwMode="auto">
          <a:xfrm rot="-5400000">
            <a:off x="1557338" y="1936750"/>
            <a:ext cx="796925" cy="11144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699" name="Rectangle 19">
            <a:extLst>
              <a:ext uri="{FF2B5EF4-FFF2-40B4-BE49-F238E27FC236}">
                <a16:creationId xmlns:a16="http://schemas.microsoft.com/office/drawing/2014/main" id="{E318EB7B-1499-4798-879E-1D4C3D92B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5500048"/>
            <a:ext cx="1695450" cy="802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Colour Image Processing</a:t>
            </a:r>
            <a:endParaRPr lang="en-US" altLang="en-US" sz="1800" dirty="0"/>
          </a:p>
        </p:txBody>
      </p:sp>
      <p:sp>
        <p:nvSpPr>
          <p:cNvPr id="71700" name="Rectangle 20">
            <a:extLst>
              <a:ext uri="{FF2B5EF4-FFF2-40B4-BE49-F238E27FC236}">
                <a16:creationId xmlns:a16="http://schemas.microsoft.com/office/drawing/2014/main" id="{82398D2E-4784-451E-A1DF-E47604163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538" y="5613400"/>
            <a:ext cx="1695450" cy="6889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Compression</a:t>
            </a:r>
            <a:endParaRPr lang="en-US" altLang="en-US" sz="1800"/>
          </a:p>
        </p:txBody>
      </p:sp>
      <p:pic>
        <p:nvPicPr>
          <p:cNvPr id="71701" name="Picture 24">
            <a:extLst>
              <a:ext uri="{FF2B5EF4-FFF2-40B4-BE49-F238E27FC236}">
                <a16:creationId xmlns:a16="http://schemas.microsoft.com/office/drawing/2014/main" id="{373997F4-653A-4DB5-B8CA-AD966255E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2" t="50377" r="21088"/>
          <a:stretch>
            <a:fillRect/>
          </a:stretch>
        </p:blipFill>
        <p:spPr bwMode="auto">
          <a:xfrm>
            <a:off x="4321175" y="3765550"/>
            <a:ext cx="2427288" cy="1849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2" name="Picture 23">
            <a:extLst>
              <a:ext uri="{FF2B5EF4-FFF2-40B4-BE49-F238E27FC236}">
                <a16:creationId xmlns:a16="http://schemas.microsoft.com/office/drawing/2014/main" id="{C6A023F5-9C84-4AB0-B0A2-7D52E1E96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66" b="50418"/>
          <a:stretch>
            <a:fillRect/>
          </a:stretch>
        </p:blipFill>
        <p:spPr bwMode="auto">
          <a:xfrm>
            <a:off x="2363788" y="2674938"/>
            <a:ext cx="2462212" cy="1847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466B7A-2497-43C7-BECB-00AD2A7A25BD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3FAD1E7F-453A-4AD8-B67F-0FCB6B6F5F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0863" y="483232"/>
            <a:ext cx="8021637" cy="796926"/>
          </a:xfrm>
        </p:spPr>
        <p:txBody>
          <a:bodyPr/>
          <a:lstStyle/>
          <a:p>
            <a:pPr eaLnBrk="1" hangingPunct="1"/>
            <a:r>
              <a:rPr lang="en-IE" altLang="en-US" sz="2800" dirty="0"/>
              <a:t>Key Stages in Digital Image Processing:</a:t>
            </a:r>
            <a:br>
              <a:rPr lang="en-IE" altLang="en-US" sz="2800" dirty="0"/>
            </a:br>
            <a:r>
              <a:rPr lang="en-IE" altLang="en-US" sz="2800" dirty="0"/>
              <a:t>Morphological Processing</a:t>
            </a:r>
            <a:endParaRPr lang="en-US" altLang="en-US" sz="2800" dirty="0"/>
          </a:p>
        </p:txBody>
      </p:sp>
      <p:sp>
        <p:nvSpPr>
          <p:cNvPr id="73732" name="Rectangle 4">
            <a:extLst>
              <a:ext uri="{FF2B5EF4-FFF2-40B4-BE49-F238E27FC236}">
                <a16:creationId xmlns:a16="http://schemas.microsoft.com/office/drawing/2014/main" id="{D3F79BCD-D80B-444F-A9D8-6995AC473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Acquisition</a:t>
            </a:r>
            <a:endParaRPr lang="en-US" altLang="en-US" sz="1800"/>
          </a:p>
        </p:txBody>
      </p:sp>
      <p:sp>
        <p:nvSpPr>
          <p:cNvPr id="73733" name="Rectangle 5">
            <a:extLst>
              <a:ext uri="{FF2B5EF4-FFF2-40B4-BE49-F238E27FC236}">
                <a16:creationId xmlns:a16="http://schemas.microsoft.com/office/drawing/2014/main" id="{FE9D6588-4AEF-4214-9FBB-8E3763E7A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Restoration</a:t>
            </a:r>
            <a:endParaRPr lang="en-US" altLang="en-US" sz="1800"/>
          </a:p>
        </p:txBody>
      </p:sp>
      <p:sp>
        <p:nvSpPr>
          <p:cNvPr id="73734" name="Rectangle 6">
            <a:extLst>
              <a:ext uri="{FF2B5EF4-FFF2-40B4-BE49-F238E27FC236}">
                <a16:creationId xmlns:a16="http://schemas.microsoft.com/office/drawing/2014/main" id="{30F9D768-2094-4E9E-B838-BB20FD3A4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Morphological Processing</a:t>
            </a:r>
            <a:endParaRPr lang="en-US" altLang="en-US" sz="1800"/>
          </a:p>
        </p:txBody>
      </p:sp>
      <p:sp>
        <p:nvSpPr>
          <p:cNvPr id="73735" name="Rectangle 7">
            <a:extLst>
              <a:ext uri="{FF2B5EF4-FFF2-40B4-BE49-F238E27FC236}">
                <a16:creationId xmlns:a16="http://schemas.microsoft.com/office/drawing/2014/main" id="{8B6B427B-4D38-4C7D-B868-D31111857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Segmentation</a:t>
            </a:r>
            <a:endParaRPr lang="en-US" altLang="en-US" sz="1800"/>
          </a:p>
        </p:txBody>
      </p:sp>
      <p:sp>
        <p:nvSpPr>
          <p:cNvPr id="73736" name="Rectangle 8">
            <a:extLst>
              <a:ext uri="{FF2B5EF4-FFF2-40B4-BE49-F238E27FC236}">
                <a16:creationId xmlns:a16="http://schemas.microsoft.com/office/drawing/2014/main" id="{105BAFB0-54C9-41F1-9956-17D04D1B6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700"/>
              <a:t>Representation &amp; Description</a:t>
            </a:r>
            <a:endParaRPr lang="en-US" altLang="en-US" sz="1700"/>
          </a:p>
        </p:txBody>
      </p:sp>
      <p:sp>
        <p:nvSpPr>
          <p:cNvPr id="73737" name="Rectangle 9">
            <a:extLst>
              <a:ext uri="{FF2B5EF4-FFF2-40B4-BE49-F238E27FC236}">
                <a16:creationId xmlns:a16="http://schemas.microsoft.com/office/drawing/2014/main" id="{65275467-C0B1-4567-BFC3-1AD073972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Enhancement</a:t>
            </a:r>
            <a:endParaRPr lang="en-US" altLang="en-US" sz="1800"/>
          </a:p>
        </p:txBody>
      </p:sp>
      <p:sp>
        <p:nvSpPr>
          <p:cNvPr id="73738" name="Rectangle 10">
            <a:extLst>
              <a:ext uri="{FF2B5EF4-FFF2-40B4-BE49-F238E27FC236}">
                <a16:creationId xmlns:a16="http://schemas.microsoft.com/office/drawing/2014/main" id="{F9D0E3AB-20BF-48B4-A345-861AD13CB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700"/>
              <a:t>Object Recognition</a:t>
            </a:r>
            <a:endParaRPr lang="en-US" altLang="en-US" sz="1700"/>
          </a:p>
        </p:txBody>
      </p:sp>
      <p:sp>
        <p:nvSpPr>
          <p:cNvPr id="73739" name="Text Box 11">
            <a:extLst>
              <a:ext uri="{FF2B5EF4-FFF2-40B4-BE49-F238E27FC236}">
                <a16:creationId xmlns:a16="http://schemas.microsoft.com/office/drawing/2014/main" id="{E0FF95AE-5678-4A0B-A5E9-18331D791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 sz="1800"/>
              <a:t>Problem Domain</a:t>
            </a:r>
            <a:endParaRPr lang="en-US" altLang="en-US" sz="1800"/>
          </a:p>
        </p:txBody>
      </p:sp>
      <p:cxnSp>
        <p:nvCxnSpPr>
          <p:cNvPr id="73740" name="AutoShape 12">
            <a:extLst>
              <a:ext uri="{FF2B5EF4-FFF2-40B4-BE49-F238E27FC236}">
                <a16:creationId xmlns:a16="http://schemas.microsoft.com/office/drawing/2014/main" id="{CAD56CB4-DB24-4D2F-9390-4F7339FBBE87}"/>
              </a:ext>
            </a:extLst>
          </p:cNvPr>
          <p:cNvCxnSpPr>
            <a:cxnSpLocks noChangeShapeType="1"/>
            <a:stCxn id="73739" idx="0"/>
            <a:endCxn id="73732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741" name="AutoShape 13">
            <a:extLst>
              <a:ext uri="{FF2B5EF4-FFF2-40B4-BE49-F238E27FC236}">
                <a16:creationId xmlns:a16="http://schemas.microsoft.com/office/drawing/2014/main" id="{8BE4D120-A4CA-4924-B216-20237B885EE1}"/>
              </a:ext>
            </a:extLst>
          </p:cNvPr>
          <p:cNvCxnSpPr>
            <a:cxnSpLocks noChangeShapeType="1"/>
            <a:stCxn id="73732" idx="0"/>
            <a:endCxn id="73737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742" name="AutoShape 14">
            <a:extLst>
              <a:ext uri="{FF2B5EF4-FFF2-40B4-BE49-F238E27FC236}">
                <a16:creationId xmlns:a16="http://schemas.microsoft.com/office/drawing/2014/main" id="{808ECE0B-F443-46D4-AC85-D945C782283C}"/>
              </a:ext>
            </a:extLst>
          </p:cNvPr>
          <p:cNvCxnSpPr>
            <a:cxnSpLocks noChangeShapeType="1"/>
            <a:stCxn id="73738" idx="2"/>
            <a:endCxn id="73736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743" name="AutoShape 15">
            <a:extLst>
              <a:ext uri="{FF2B5EF4-FFF2-40B4-BE49-F238E27FC236}">
                <a16:creationId xmlns:a16="http://schemas.microsoft.com/office/drawing/2014/main" id="{D0469C8A-BC7E-49D1-8E3A-2A9A9142F55C}"/>
              </a:ext>
            </a:extLst>
          </p:cNvPr>
          <p:cNvCxnSpPr>
            <a:cxnSpLocks noChangeShapeType="1"/>
            <a:stCxn id="73735" idx="2"/>
            <a:endCxn id="73738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744" name="AutoShape 16">
            <a:extLst>
              <a:ext uri="{FF2B5EF4-FFF2-40B4-BE49-F238E27FC236}">
                <a16:creationId xmlns:a16="http://schemas.microsoft.com/office/drawing/2014/main" id="{1FAC2ED7-6588-4FE4-A00F-882D2F05D078}"/>
              </a:ext>
            </a:extLst>
          </p:cNvPr>
          <p:cNvCxnSpPr>
            <a:cxnSpLocks noChangeShapeType="1"/>
            <a:stCxn id="73734" idx="3"/>
            <a:endCxn id="73735" idx="0"/>
          </p:cNvCxnSpPr>
          <p:nvPr/>
        </p:nvCxnSpPr>
        <p:spPr bwMode="auto">
          <a:xfrm>
            <a:off x="6624638" y="2095500"/>
            <a:ext cx="110013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745" name="AutoShape 17">
            <a:extLst>
              <a:ext uri="{FF2B5EF4-FFF2-40B4-BE49-F238E27FC236}">
                <a16:creationId xmlns:a16="http://schemas.microsoft.com/office/drawing/2014/main" id="{0D3F7902-6BB0-4E9D-9E27-B54678792F55}"/>
              </a:ext>
            </a:extLst>
          </p:cNvPr>
          <p:cNvCxnSpPr>
            <a:cxnSpLocks noChangeShapeType="1"/>
            <a:stCxn id="73733" idx="3"/>
            <a:endCxn id="73734" idx="1"/>
          </p:cNvCxnSpPr>
          <p:nvPr/>
        </p:nvCxnSpPr>
        <p:spPr bwMode="auto">
          <a:xfrm>
            <a:off x="4227513" y="2095500"/>
            <a:ext cx="66357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746" name="AutoShape 18">
            <a:extLst>
              <a:ext uri="{FF2B5EF4-FFF2-40B4-BE49-F238E27FC236}">
                <a16:creationId xmlns:a16="http://schemas.microsoft.com/office/drawing/2014/main" id="{08251CE4-DC12-49F5-AEA6-025E82884136}"/>
              </a:ext>
            </a:extLst>
          </p:cNvPr>
          <p:cNvCxnSpPr>
            <a:cxnSpLocks noChangeShapeType="1"/>
            <a:stCxn id="73737" idx="0"/>
            <a:endCxn id="73733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747" name="Rectangle 19">
            <a:extLst>
              <a:ext uri="{FF2B5EF4-FFF2-40B4-BE49-F238E27FC236}">
                <a16:creationId xmlns:a16="http://schemas.microsoft.com/office/drawing/2014/main" id="{E9D81947-DAB4-4C83-A9FA-9FD0B4D9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5380087"/>
            <a:ext cx="1695450" cy="8302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Colour Image Processing</a:t>
            </a:r>
            <a:endParaRPr lang="en-US" altLang="en-US" sz="1800" dirty="0"/>
          </a:p>
        </p:txBody>
      </p:sp>
      <p:sp>
        <p:nvSpPr>
          <p:cNvPr id="73748" name="Rectangle 20">
            <a:extLst>
              <a:ext uri="{FF2B5EF4-FFF2-40B4-BE49-F238E27FC236}">
                <a16:creationId xmlns:a16="http://schemas.microsoft.com/office/drawing/2014/main" id="{98577D73-618E-4E1B-98A3-AD411492C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538" y="5380087"/>
            <a:ext cx="1695450" cy="8302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Image Compression</a:t>
            </a:r>
            <a:endParaRPr lang="en-US" altLang="en-US" sz="1800" dirty="0"/>
          </a:p>
        </p:txBody>
      </p:sp>
      <p:pic>
        <p:nvPicPr>
          <p:cNvPr id="73749" name="Picture 21">
            <a:extLst>
              <a:ext uri="{FF2B5EF4-FFF2-40B4-BE49-F238E27FC236}">
                <a16:creationId xmlns:a16="http://schemas.microsoft.com/office/drawing/2014/main" id="{0863DAD0-04C4-409D-BBD3-65C036E0E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70"/>
          <a:stretch>
            <a:fillRect/>
          </a:stretch>
        </p:blipFill>
        <p:spPr bwMode="auto">
          <a:xfrm>
            <a:off x="2827338" y="2563814"/>
            <a:ext cx="3460750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DE9891-E7EB-421C-A895-9B1A2EA2D24B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F817558-0078-4993-BBB2-FDC6C5F107D5}"/>
              </a:ext>
            </a:extLst>
          </p:cNvPr>
          <p:cNvSpPr txBox="1">
            <a:spLocks noChangeArrowheads="1"/>
          </p:cNvSpPr>
          <p:nvPr/>
        </p:nvSpPr>
        <p:spPr>
          <a:xfrm>
            <a:off x="745958" y="2225842"/>
            <a:ext cx="7607210" cy="2249905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0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IE" altLang="en-US" sz="3200" i="1" dirty="0"/>
              <a:t>“One picture is worth more than ten thousand words”</a:t>
            </a:r>
          </a:p>
          <a:p>
            <a:pPr marL="0" indent="0" algn="r" eaLnBrk="1" hangingPunct="1">
              <a:buNone/>
            </a:pPr>
            <a:r>
              <a:rPr lang="en-IE" altLang="en-US" dirty="0"/>
              <a:t>Anonymous</a:t>
            </a:r>
          </a:p>
          <a:p>
            <a:pPr marL="0" indent="0" algn="r" eaLnBrk="1" hangingPunct="1"/>
            <a:endParaRPr lang="en-IE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2018DF-1A13-4204-8ADF-7A4E2EFB6FA6}"/>
              </a:ext>
            </a:extLst>
          </p:cNvPr>
          <p:cNvSpPr txBox="1">
            <a:spLocks noChangeArrowheads="1"/>
          </p:cNvSpPr>
          <p:nvPr/>
        </p:nvSpPr>
        <p:spPr>
          <a:xfrm>
            <a:off x="1176338" y="473844"/>
            <a:ext cx="6799262" cy="806314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eaLnBrk="1" hangingPunct="1"/>
            <a:r>
              <a:rPr lang="en-IE" altLang="en-US" dirty="0"/>
              <a:t>Introduction</a:t>
            </a:r>
            <a:endParaRPr lang="en-US" alt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A9CAFC3-2706-4296-B739-239712FD0DDD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7517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0A63A97-1A3E-4FB5-9891-2551468755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5093" y="655092"/>
            <a:ext cx="7751928" cy="625065"/>
          </a:xfrm>
        </p:spPr>
        <p:txBody>
          <a:bodyPr/>
          <a:lstStyle/>
          <a:p>
            <a:pPr eaLnBrk="1" hangingPunct="1"/>
            <a:r>
              <a:rPr lang="en-IE" altLang="en-US" sz="2800" dirty="0"/>
              <a:t>Key Stages in Digital Image Processing:</a:t>
            </a:r>
            <a:br>
              <a:rPr lang="en-IE" altLang="en-US" sz="2800" dirty="0"/>
            </a:br>
            <a:r>
              <a:rPr lang="en-IE" altLang="en-US" sz="2800" dirty="0"/>
              <a:t>Segmentation</a:t>
            </a:r>
            <a:endParaRPr lang="en-US" altLang="en-US" sz="2800" dirty="0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E950A35D-C820-4105-B448-D8EF893A8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Acquisition</a:t>
            </a:r>
            <a:endParaRPr lang="en-US" altLang="en-US" sz="1800"/>
          </a:p>
        </p:txBody>
      </p:sp>
      <p:sp>
        <p:nvSpPr>
          <p:cNvPr id="75781" name="Rectangle 5">
            <a:extLst>
              <a:ext uri="{FF2B5EF4-FFF2-40B4-BE49-F238E27FC236}">
                <a16:creationId xmlns:a16="http://schemas.microsoft.com/office/drawing/2014/main" id="{7D5E64D0-13EC-4DC7-9C91-7CAA719CE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Restoration</a:t>
            </a:r>
            <a:endParaRPr lang="en-US" altLang="en-US" sz="1800"/>
          </a:p>
        </p:txBody>
      </p:sp>
      <p:sp>
        <p:nvSpPr>
          <p:cNvPr id="75782" name="Rectangle 6">
            <a:extLst>
              <a:ext uri="{FF2B5EF4-FFF2-40B4-BE49-F238E27FC236}">
                <a16:creationId xmlns:a16="http://schemas.microsoft.com/office/drawing/2014/main" id="{60F1F102-7808-4759-A613-7DC1F05AC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Morphological Processing</a:t>
            </a:r>
            <a:endParaRPr lang="en-US" altLang="en-US" sz="1800"/>
          </a:p>
        </p:txBody>
      </p:sp>
      <p:sp>
        <p:nvSpPr>
          <p:cNvPr id="75783" name="Rectangle 7">
            <a:extLst>
              <a:ext uri="{FF2B5EF4-FFF2-40B4-BE49-F238E27FC236}">
                <a16:creationId xmlns:a16="http://schemas.microsoft.com/office/drawing/2014/main" id="{A19B862D-6B17-4A5F-81CD-5AD98390D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Segmentation</a:t>
            </a:r>
            <a:endParaRPr lang="en-US" altLang="en-US" sz="1800"/>
          </a:p>
        </p:txBody>
      </p:sp>
      <p:sp>
        <p:nvSpPr>
          <p:cNvPr id="75784" name="Rectangle 8">
            <a:extLst>
              <a:ext uri="{FF2B5EF4-FFF2-40B4-BE49-F238E27FC236}">
                <a16:creationId xmlns:a16="http://schemas.microsoft.com/office/drawing/2014/main" id="{07D0A012-9192-45E6-8580-F1F08D0D5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700"/>
              <a:t>Representation &amp; Description</a:t>
            </a:r>
            <a:endParaRPr lang="en-US" altLang="en-US" sz="1700"/>
          </a:p>
        </p:txBody>
      </p:sp>
      <p:sp>
        <p:nvSpPr>
          <p:cNvPr id="75785" name="Rectangle 9">
            <a:extLst>
              <a:ext uri="{FF2B5EF4-FFF2-40B4-BE49-F238E27FC236}">
                <a16:creationId xmlns:a16="http://schemas.microsoft.com/office/drawing/2014/main" id="{E4D10805-262A-4E11-BE80-C06EA2947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Enhancement</a:t>
            </a:r>
            <a:endParaRPr lang="en-US" altLang="en-US" sz="1800"/>
          </a:p>
        </p:txBody>
      </p:sp>
      <p:sp>
        <p:nvSpPr>
          <p:cNvPr id="75786" name="Rectangle 10">
            <a:extLst>
              <a:ext uri="{FF2B5EF4-FFF2-40B4-BE49-F238E27FC236}">
                <a16:creationId xmlns:a16="http://schemas.microsoft.com/office/drawing/2014/main" id="{718ABD6E-C14A-4DD3-9C12-49DE69C82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700"/>
              <a:t>Object Recognition</a:t>
            </a:r>
            <a:endParaRPr lang="en-US" altLang="en-US" sz="1700"/>
          </a:p>
        </p:txBody>
      </p:sp>
      <p:sp>
        <p:nvSpPr>
          <p:cNvPr id="75787" name="Text Box 11">
            <a:extLst>
              <a:ext uri="{FF2B5EF4-FFF2-40B4-BE49-F238E27FC236}">
                <a16:creationId xmlns:a16="http://schemas.microsoft.com/office/drawing/2014/main" id="{9FC0271C-8A50-4423-9425-FF0C1A5C4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 sz="1800"/>
              <a:t>Problem Domain</a:t>
            </a:r>
            <a:endParaRPr lang="en-US" altLang="en-US" sz="1800"/>
          </a:p>
        </p:txBody>
      </p:sp>
      <p:cxnSp>
        <p:nvCxnSpPr>
          <p:cNvPr id="75788" name="AutoShape 12">
            <a:extLst>
              <a:ext uri="{FF2B5EF4-FFF2-40B4-BE49-F238E27FC236}">
                <a16:creationId xmlns:a16="http://schemas.microsoft.com/office/drawing/2014/main" id="{F3052673-296C-4E81-A20F-5EB1E2B375A8}"/>
              </a:ext>
            </a:extLst>
          </p:cNvPr>
          <p:cNvCxnSpPr>
            <a:cxnSpLocks noChangeShapeType="1"/>
            <a:stCxn id="75787" idx="0"/>
            <a:endCxn id="75780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789" name="AutoShape 13">
            <a:extLst>
              <a:ext uri="{FF2B5EF4-FFF2-40B4-BE49-F238E27FC236}">
                <a16:creationId xmlns:a16="http://schemas.microsoft.com/office/drawing/2014/main" id="{E4FB04B5-C056-4DE1-9869-EFE904F90BCE}"/>
              </a:ext>
            </a:extLst>
          </p:cNvPr>
          <p:cNvCxnSpPr>
            <a:cxnSpLocks noChangeShapeType="1"/>
            <a:stCxn id="75780" idx="0"/>
            <a:endCxn id="75785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790" name="AutoShape 14">
            <a:extLst>
              <a:ext uri="{FF2B5EF4-FFF2-40B4-BE49-F238E27FC236}">
                <a16:creationId xmlns:a16="http://schemas.microsoft.com/office/drawing/2014/main" id="{1C9F3249-77BF-40B3-8AFB-DB9931180162}"/>
              </a:ext>
            </a:extLst>
          </p:cNvPr>
          <p:cNvCxnSpPr>
            <a:cxnSpLocks noChangeShapeType="1"/>
            <a:stCxn id="75786" idx="2"/>
            <a:endCxn id="75784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791" name="AutoShape 15">
            <a:extLst>
              <a:ext uri="{FF2B5EF4-FFF2-40B4-BE49-F238E27FC236}">
                <a16:creationId xmlns:a16="http://schemas.microsoft.com/office/drawing/2014/main" id="{40775EF6-8696-45A1-A1F3-D59D130B6666}"/>
              </a:ext>
            </a:extLst>
          </p:cNvPr>
          <p:cNvCxnSpPr>
            <a:cxnSpLocks noChangeShapeType="1"/>
            <a:stCxn id="75783" idx="2"/>
            <a:endCxn id="75786" idx="0"/>
          </p:cNvCxnSpPr>
          <p:nvPr/>
        </p:nvCxnSpPr>
        <p:spPr bwMode="auto">
          <a:xfrm rot="5400000">
            <a:off x="7587456" y="387905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792" name="AutoShape 16">
            <a:extLst>
              <a:ext uri="{FF2B5EF4-FFF2-40B4-BE49-F238E27FC236}">
                <a16:creationId xmlns:a16="http://schemas.microsoft.com/office/drawing/2014/main" id="{1033DBE6-919F-4D1B-8D5B-ADC9BF1D74E5}"/>
              </a:ext>
            </a:extLst>
          </p:cNvPr>
          <p:cNvCxnSpPr>
            <a:cxnSpLocks noChangeShapeType="1"/>
            <a:stCxn id="75782" idx="3"/>
            <a:endCxn id="75783" idx="0"/>
          </p:cNvCxnSpPr>
          <p:nvPr/>
        </p:nvCxnSpPr>
        <p:spPr bwMode="auto">
          <a:xfrm>
            <a:off x="6605588" y="2095500"/>
            <a:ext cx="1119187" cy="7778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793" name="AutoShape 17">
            <a:extLst>
              <a:ext uri="{FF2B5EF4-FFF2-40B4-BE49-F238E27FC236}">
                <a16:creationId xmlns:a16="http://schemas.microsoft.com/office/drawing/2014/main" id="{5123B7C2-E4C6-4A04-A3A3-AF6603B99692}"/>
              </a:ext>
            </a:extLst>
          </p:cNvPr>
          <p:cNvCxnSpPr>
            <a:cxnSpLocks noChangeShapeType="1"/>
            <a:stCxn id="75781" idx="3"/>
            <a:endCxn id="75782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794" name="AutoShape 18">
            <a:extLst>
              <a:ext uri="{FF2B5EF4-FFF2-40B4-BE49-F238E27FC236}">
                <a16:creationId xmlns:a16="http://schemas.microsoft.com/office/drawing/2014/main" id="{0E610282-014B-4852-A7F3-DE39DE47A977}"/>
              </a:ext>
            </a:extLst>
          </p:cNvPr>
          <p:cNvCxnSpPr>
            <a:cxnSpLocks noChangeShapeType="1"/>
            <a:stCxn id="75785" idx="0"/>
            <a:endCxn id="75781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5795" name="Rectangle 19">
            <a:extLst>
              <a:ext uri="{FF2B5EF4-FFF2-40B4-BE49-F238E27FC236}">
                <a16:creationId xmlns:a16="http://schemas.microsoft.com/office/drawing/2014/main" id="{6080EECF-B449-41D9-911C-F23989DCD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5672137"/>
            <a:ext cx="1695450" cy="7120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Colour Image Processing</a:t>
            </a:r>
            <a:endParaRPr lang="en-US" altLang="en-US" sz="1800" dirty="0"/>
          </a:p>
        </p:txBody>
      </p:sp>
      <p:sp>
        <p:nvSpPr>
          <p:cNvPr id="75796" name="Rectangle 20">
            <a:extLst>
              <a:ext uri="{FF2B5EF4-FFF2-40B4-BE49-F238E27FC236}">
                <a16:creationId xmlns:a16="http://schemas.microsoft.com/office/drawing/2014/main" id="{DF936C7D-5AFA-4D54-99AE-3DD93B514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538" y="5672137"/>
            <a:ext cx="1695450" cy="71201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Image Compression</a:t>
            </a:r>
            <a:endParaRPr lang="en-US" altLang="en-US" sz="1800" dirty="0"/>
          </a:p>
        </p:txBody>
      </p:sp>
      <p:pic>
        <p:nvPicPr>
          <p:cNvPr id="75797" name="Picture 21">
            <a:extLst>
              <a:ext uri="{FF2B5EF4-FFF2-40B4-BE49-F238E27FC236}">
                <a16:creationId xmlns:a16="http://schemas.microsoft.com/office/drawing/2014/main" id="{B5159248-E15A-4986-BEC5-FA82DF046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20"/>
          <a:stretch>
            <a:fillRect/>
          </a:stretch>
        </p:blipFill>
        <p:spPr bwMode="auto">
          <a:xfrm>
            <a:off x="2881313" y="2559050"/>
            <a:ext cx="3349625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8" name="Picture 22">
            <a:extLst>
              <a:ext uri="{FF2B5EF4-FFF2-40B4-BE49-F238E27FC236}">
                <a16:creationId xmlns:a16="http://schemas.microsoft.com/office/drawing/2014/main" id="{3F02741C-22EC-48EB-A636-1DB2A5079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3" r="59154"/>
          <a:stretch>
            <a:fillRect/>
          </a:stretch>
        </p:blipFill>
        <p:spPr bwMode="auto">
          <a:xfrm>
            <a:off x="2844800" y="4183063"/>
            <a:ext cx="1736725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D1A63-E32A-4800-AFDC-9C20CABE97B6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AA906900-AC11-455D-BD51-44E87514EE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9809" y="555624"/>
            <a:ext cx="7519916" cy="724533"/>
          </a:xfrm>
        </p:spPr>
        <p:txBody>
          <a:bodyPr/>
          <a:lstStyle/>
          <a:p>
            <a:pPr eaLnBrk="1" hangingPunct="1"/>
            <a:r>
              <a:rPr lang="en-IE" altLang="en-US" sz="2800" dirty="0"/>
              <a:t>Key Stages in Digital Image Processing:</a:t>
            </a:r>
            <a:br>
              <a:rPr lang="en-IE" altLang="en-US" sz="2800" dirty="0"/>
            </a:br>
            <a:r>
              <a:rPr lang="en-IE" altLang="en-US" sz="2800" dirty="0"/>
              <a:t>Object Recognition</a:t>
            </a:r>
            <a:endParaRPr lang="en-US" altLang="en-US" sz="2800" dirty="0"/>
          </a:p>
        </p:txBody>
      </p:sp>
      <p:sp>
        <p:nvSpPr>
          <p:cNvPr id="77828" name="Rectangle 4">
            <a:extLst>
              <a:ext uri="{FF2B5EF4-FFF2-40B4-BE49-F238E27FC236}">
                <a16:creationId xmlns:a16="http://schemas.microsoft.com/office/drawing/2014/main" id="{986898A7-39BB-41A6-B27F-7990335D6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Acquisition</a:t>
            </a:r>
            <a:endParaRPr lang="en-US" altLang="en-US" sz="1800"/>
          </a:p>
        </p:txBody>
      </p:sp>
      <p:sp>
        <p:nvSpPr>
          <p:cNvPr id="77829" name="Rectangle 5">
            <a:extLst>
              <a:ext uri="{FF2B5EF4-FFF2-40B4-BE49-F238E27FC236}">
                <a16:creationId xmlns:a16="http://schemas.microsoft.com/office/drawing/2014/main" id="{01A2F81B-A6C5-4195-9705-16D8C1FCE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Restoration</a:t>
            </a:r>
            <a:endParaRPr lang="en-US" altLang="en-US" sz="1800"/>
          </a:p>
        </p:txBody>
      </p:sp>
      <p:sp>
        <p:nvSpPr>
          <p:cNvPr id="77830" name="Rectangle 6">
            <a:extLst>
              <a:ext uri="{FF2B5EF4-FFF2-40B4-BE49-F238E27FC236}">
                <a16:creationId xmlns:a16="http://schemas.microsoft.com/office/drawing/2014/main" id="{EEADF75F-25E0-4DBE-913A-615A34461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Morphological Processing</a:t>
            </a:r>
            <a:endParaRPr lang="en-US" altLang="en-US" sz="1800"/>
          </a:p>
        </p:txBody>
      </p:sp>
      <p:sp>
        <p:nvSpPr>
          <p:cNvPr id="77831" name="Rectangle 7">
            <a:extLst>
              <a:ext uri="{FF2B5EF4-FFF2-40B4-BE49-F238E27FC236}">
                <a16:creationId xmlns:a16="http://schemas.microsoft.com/office/drawing/2014/main" id="{7FD094D3-BDE5-473E-BE02-60A899066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Segmentation</a:t>
            </a:r>
            <a:endParaRPr lang="en-US" altLang="en-US" sz="1800"/>
          </a:p>
        </p:txBody>
      </p:sp>
      <p:sp>
        <p:nvSpPr>
          <p:cNvPr id="77832" name="Rectangle 8">
            <a:extLst>
              <a:ext uri="{FF2B5EF4-FFF2-40B4-BE49-F238E27FC236}">
                <a16:creationId xmlns:a16="http://schemas.microsoft.com/office/drawing/2014/main" id="{AD05515E-349A-497F-B91D-E8F5594D8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700"/>
              <a:t>Representation &amp; Description</a:t>
            </a:r>
            <a:endParaRPr lang="en-US" altLang="en-US" sz="1700"/>
          </a:p>
        </p:txBody>
      </p:sp>
      <p:sp>
        <p:nvSpPr>
          <p:cNvPr id="77833" name="Rectangle 9">
            <a:extLst>
              <a:ext uri="{FF2B5EF4-FFF2-40B4-BE49-F238E27FC236}">
                <a16:creationId xmlns:a16="http://schemas.microsoft.com/office/drawing/2014/main" id="{2339AC10-EC08-4453-974C-8CA8BAD80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Enhancement</a:t>
            </a:r>
            <a:endParaRPr lang="en-US" altLang="en-US" sz="1800"/>
          </a:p>
        </p:txBody>
      </p:sp>
      <p:sp>
        <p:nvSpPr>
          <p:cNvPr id="77834" name="Rectangle 10">
            <a:extLst>
              <a:ext uri="{FF2B5EF4-FFF2-40B4-BE49-F238E27FC236}">
                <a16:creationId xmlns:a16="http://schemas.microsoft.com/office/drawing/2014/main" id="{5203A689-C86D-49CC-8331-FA0575F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700"/>
              <a:t>Object Recognition</a:t>
            </a:r>
            <a:endParaRPr lang="en-US" altLang="en-US" sz="1700"/>
          </a:p>
        </p:txBody>
      </p:sp>
      <p:sp>
        <p:nvSpPr>
          <p:cNvPr id="77835" name="Text Box 11">
            <a:extLst>
              <a:ext uri="{FF2B5EF4-FFF2-40B4-BE49-F238E27FC236}">
                <a16:creationId xmlns:a16="http://schemas.microsoft.com/office/drawing/2014/main" id="{2ABA8022-67CC-444B-9AC7-92CB898C1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 sz="1800"/>
              <a:t>Problem Domain</a:t>
            </a:r>
            <a:endParaRPr lang="en-US" altLang="en-US" sz="1800"/>
          </a:p>
        </p:txBody>
      </p:sp>
      <p:cxnSp>
        <p:nvCxnSpPr>
          <p:cNvPr id="77836" name="AutoShape 12">
            <a:extLst>
              <a:ext uri="{FF2B5EF4-FFF2-40B4-BE49-F238E27FC236}">
                <a16:creationId xmlns:a16="http://schemas.microsoft.com/office/drawing/2014/main" id="{32BD849C-84F9-4DCE-A256-7C7BFB6776F8}"/>
              </a:ext>
            </a:extLst>
          </p:cNvPr>
          <p:cNvCxnSpPr>
            <a:cxnSpLocks noChangeShapeType="1"/>
            <a:stCxn id="77835" idx="0"/>
            <a:endCxn id="77828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37" name="AutoShape 13">
            <a:extLst>
              <a:ext uri="{FF2B5EF4-FFF2-40B4-BE49-F238E27FC236}">
                <a16:creationId xmlns:a16="http://schemas.microsoft.com/office/drawing/2014/main" id="{DC434DAA-77C1-49D6-8E11-8CC9D6396BD1}"/>
              </a:ext>
            </a:extLst>
          </p:cNvPr>
          <p:cNvCxnSpPr>
            <a:cxnSpLocks noChangeShapeType="1"/>
            <a:stCxn id="77828" idx="0"/>
            <a:endCxn id="77833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38" name="AutoShape 14">
            <a:extLst>
              <a:ext uri="{FF2B5EF4-FFF2-40B4-BE49-F238E27FC236}">
                <a16:creationId xmlns:a16="http://schemas.microsoft.com/office/drawing/2014/main" id="{6F23A58E-2DCF-4012-82B0-6D174C9B9D72}"/>
              </a:ext>
            </a:extLst>
          </p:cNvPr>
          <p:cNvCxnSpPr>
            <a:cxnSpLocks noChangeShapeType="1"/>
            <a:stCxn id="77834" idx="2"/>
            <a:endCxn id="77832" idx="0"/>
          </p:cNvCxnSpPr>
          <p:nvPr/>
        </p:nvCxnSpPr>
        <p:spPr bwMode="auto">
          <a:xfrm rot="5400000">
            <a:off x="7587456" y="500300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39" name="AutoShape 15">
            <a:extLst>
              <a:ext uri="{FF2B5EF4-FFF2-40B4-BE49-F238E27FC236}">
                <a16:creationId xmlns:a16="http://schemas.microsoft.com/office/drawing/2014/main" id="{98C4FE1E-1829-494A-8263-06A1AF064F63}"/>
              </a:ext>
            </a:extLst>
          </p:cNvPr>
          <p:cNvCxnSpPr>
            <a:cxnSpLocks noChangeShapeType="1"/>
            <a:stCxn id="77831" idx="2"/>
            <a:endCxn id="77834" idx="0"/>
          </p:cNvCxnSpPr>
          <p:nvPr/>
        </p:nvCxnSpPr>
        <p:spPr bwMode="auto">
          <a:xfrm rot="5400000">
            <a:off x="7587456" y="386000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40" name="AutoShape 16">
            <a:extLst>
              <a:ext uri="{FF2B5EF4-FFF2-40B4-BE49-F238E27FC236}">
                <a16:creationId xmlns:a16="http://schemas.microsoft.com/office/drawing/2014/main" id="{5B35A8A9-15D2-4C37-82A2-C31EB1715485}"/>
              </a:ext>
            </a:extLst>
          </p:cNvPr>
          <p:cNvCxnSpPr>
            <a:cxnSpLocks noChangeShapeType="1"/>
            <a:stCxn id="77830" idx="3"/>
            <a:endCxn id="77831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41" name="AutoShape 17">
            <a:extLst>
              <a:ext uri="{FF2B5EF4-FFF2-40B4-BE49-F238E27FC236}">
                <a16:creationId xmlns:a16="http://schemas.microsoft.com/office/drawing/2014/main" id="{E2F4EA84-7DE6-4DCB-A8E8-C26A64DCFEC7}"/>
              </a:ext>
            </a:extLst>
          </p:cNvPr>
          <p:cNvCxnSpPr>
            <a:cxnSpLocks noChangeShapeType="1"/>
            <a:stCxn id="77829" idx="3"/>
            <a:endCxn id="77830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42" name="AutoShape 18">
            <a:extLst>
              <a:ext uri="{FF2B5EF4-FFF2-40B4-BE49-F238E27FC236}">
                <a16:creationId xmlns:a16="http://schemas.microsoft.com/office/drawing/2014/main" id="{6AAC86BC-E162-4033-956B-057212EEBB6E}"/>
              </a:ext>
            </a:extLst>
          </p:cNvPr>
          <p:cNvCxnSpPr>
            <a:cxnSpLocks noChangeShapeType="1"/>
            <a:stCxn id="77833" idx="0"/>
            <a:endCxn id="77829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843" name="Rectangle 19">
            <a:extLst>
              <a:ext uri="{FF2B5EF4-FFF2-40B4-BE49-F238E27FC236}">
                <a16:creationId xmlns:a16="http://schemas.microsoft.com/office/drawing/2014/main" id="{DC94C630-5A30-4BF1-96D1-2B5A3C755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5537202"/>
            <a:ext cx="1695450" cy="76517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Colour Image Processing</a:t>
            </a:r>
            <a:endParaRPr lang="en-US" altLang="en-US" sz="1800" dirty="0"/>
          </a:p>
        </p:txBody>
      </p:sp>
      <p:sp>
        <p:nvSpPr>
          <p:cNvPr id="77844" name="Rectangle 20">
            <a:extLst>
              <a:ext uri="{FF2B5EF4-FFF2-40B4-BE49-F238E27FC236}">
                <a16:creationId xmlns:a16="http://schemas.microsoft.com/office/drawing/2014/main" id="{F6B397F2-3863-46FD-85A5-85F1FABA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538" y="5537202"/>
            <a:ext cx="1695450" cy="76517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Compression</a:t>
            </a:r>
            <a:endParaRPr lang="en-US" altLang="en-US" sz="1800"/>
          </a:p>
        </p:txBody>
      </p:sp>
      <p:pic>
        <p:nvPicPr>
          <p:cNvPr id="77845" name="Picture 21">
            <a:extLst>
              <a:ext uri="{FF2B5EF4-FFF2-40B4-BE49-F238E27FC236}">
                <a16:creationId xmlns:a16="http://schemas.microsoft.com/office/drawing/2014/main" id="{F5563412-F9DE-4B45-942E-3E2CC85CE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6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7"/>
          <a:stretch>
            <a:fillRect/>
          </a:stretch>
        </p:blipFill>
        <p:spPr bwMode="auto">
          <a:xfrm>
            <a:off x="2790825" y="2668589"/>
            <a:ext cx="3524250" cy="270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FAA62D-5C88-43DB-B17D-7C06FA0BF685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E8FE5EE7-9697-4FF1-8484-230A8F48B4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6979" y="473844"/>
            <a:ext cx="7478973" cy="806314"/>
          </a:xfrm>
        </p:spPr>
        <p:txBody>
          <a:bodyPr/>
          <a:lstStyle/>
          <a:p>
            <a:pPr eaLnBrk="1" hangingPunct="1"/>
            <a:r>
              <a:rPr lang="en-IE" altLang="en-US" sz="2800" dirty="0"/>
              <a:t>Key Stages in Digital Image Processing:</a:t>
            </a:r>
            <a:br>
              <a:rPr lang="en-IE" altLang="en-US" sz="2800" dirty="0"/>
            </a:br>
            <a:r>
              <a:rPr lang="en-IE" altLang="en-US" sz="2800" dirty="0"/>
              <a:t>Representation &amp; Description</a:t>
            </a:r>
            <a:endParaRPr lang="en-US" altLang="en-US" sz="2800" dirty="0"/>
          </a:p>
        </p:txBody>
      </p:sp>
      <p:sp>
        <p:nvSpPr>
          <p:cNvPr id="79876" name="Rectangle 4">
            <a:extLst>
              <a:ext uri="{FF2B5EF4-FFF2-40B4-BE49-F238E27FC236}">
                <a16:creationId xmlns:a16="http://schemas.microsoft.com/office/drawing/2014/main" id="{A7372C04-82CC-4E88-9CC3-954DAA994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Acquisition</a:t>
            </a:r>
            <a:endParaRPr lang="en-US" altLang="en-US" sz="1800"/>
          </a:p>
        </p:txBody>
      </p:sp>
      <p:sp>
        <p:nvSpPr>
          <p:cNvPr id="79877" name="Rectangle 5">
            <a:extLst>
              <a:ext uri="{FF2B5EF4-FFF2-40B4-BE49-F238E27FC236}">
                <a16:creationId xmlns:a16="http://schemas.microsoft.com/office/drawing/2014/main" id="{4A95CE6D-A77B-4CF8-9650-EE11C5009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Restoration</a:t>
            </a:r>
            <a:endParaRPr lang="en-US" altLang="en-US" sz="1800"/>
          </a:p>
        </p:txBody>
      </p:sp>
      <p:sp>
        <p:nvSpPr>
          <p:cNvPr id="79878" name="Rectangle 6">
            <a:extLst>
              <a:ext uri="{FF2B5EF4-FFF2-40B4-BE49-F238E27FC236}">
                <a16:creationId xmlns:a16="http://schemas.microsoft.com/office/drawing/2014/main" id="{681F5A86-AD0B-4344-BEF1-B52088CCC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Morphological Processing</a:t>
            </a:r>
            <a:endParaRPr lang="en-US" altLang="en-US" sz="1800"/>
          </a:p>
        </p:txBody>
      </p:sp>
      <p:sp>
        <p:nvSpPr>
          <p:cNvPr id="79879" name="Rectangle 7">
            <a:extLst>
              <a:ext uri="{FF2B5EF4-FFF2-40B4-BE49-F238E27FC236}">
                <a16:creationId xmlns:a16="http://schemas.microsoft.com/office/drawing/2014/main" id="{2E4E2B9D-D978-4070-A9F8-530E91882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Segmentation</a:t>
            </a:r>
            <a:endParaRPr lang="en-US" altLang="en-US" sz="1800"/>
          </a:p>
        </p:txBody>
      </p:sp>
      <p:sp>
        <p:nvSpPr>
          <p:cNvPr id="79880" name="Rectangle 8">
            <a:extLst>
              <a:ext uri="{FF2B5EF4-FFF2-40B4-BE49-F238E27FC236}">
                <a16:creationId xmlns:a16="http://schemas.microsoft.com/office/drawing/2014/main" id="{33BB627B-25BA-4C5B-8071-5C77DC1E9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700"/>
              <a:t>Representation &amp; Description</a:t>
            </a:r>
            <a:endParaRPr lang="en-US" altLang="en-US" sz="1700"/>
          </a:p>
        </p:txBody>
      </p:sp>
      <p:sp>
        <p:nvSpPr>
          <p:cNvPr id="79881" name="Rectangle 9">
            <a:extLst>
              <a:ext uri="{FF2B5EF4-FFF2-40B4-BE49-F238E27FC236}">
                <a16:creationId xmlns:a16="http://schemas.microsoft.com/office/drawing/2014/main" id="{82839C53-8332-4B14-8FE4-989961B2E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Enhancement</a:t>
            </a:r>
            <a:endParaRPr lang="en-US" altLang="en-US" sz="1800"/>
          </a:p>
        </p:txBody>
      </p:sp>
      <p:sp>
        <p:nvSpPr>
          <p:cNvPr id="79882" name="Rectangle 10">
            <a:extLst>
              <a:ext uri="{FF2B5EF4-FFF2-40B4-BE49-F238E27FC236}">
                <a16:creationId xmlns:a16="http://schemas.microsoft.com/office/drawing/2014/main" id="{18FC1BC5-563D-48DB-98B6-4CD9E7BE7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700"/>
              <a:t>Object Recognition</a:t>
            </a:r>
            <a:endParaRPr lang="en-US" altLang="en-US" sz="1700"/>
          </a:p>
        </p:txBody>
      </p:sp>
      <p:sp>
        <p:nvSpPr>
          <p:cNvPr id="79883" name="Text Box 11">
            <a:extLst>
              <a:ext uri="{FF2B5EF4-FFF2-40B4-BE49-F238E27FC236}">
                <a16:creationId xmlns:a16="http://schemas.microsoft.com/office/drawing/2014/main" id="{CA7C4ACF-90B3-4B62-ACE2-F3703C685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 sz="1800"/>
              <a:t>Problem Domain</a:t>
            </a:r>
            <a:endParaRPr lang="en-US" altLang="en-US" sz="1800"/>
          </a:p>
        </p:txBody>
      </p:sp>
      <p:cxnSp>
        <p:nvCxnSpPr>
          <p:cNvPr id="79884" name="AutoShape 12">
            <a:extLst>
              <a:ext uri="{FF2B5EF4-FFF2-40B4-BE49-F238E27FC236}">
                <a16:creationId xmlns:a16="http://schemas.microsoft.com/office/drawing/2014/main" id="{6C9FD1D6-18E6-440C-8598-4AEF03094616}"/>
              </a:ext>
            </a:extLst>
          </p:cNvPr>
          <p:cNvCxnSpPr>
            <a:cxnSpLocks noChangeShapeType="1"/>
            <a:stCxn id="79883" idx="0"/>
            <a:endCxn id="79876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5" name="AutoShape 13">
            <a:extLst>
              <a:ext uri="{FF2B5EF4-FFF2-40B4-BE49-F238E27FC236}">
                <a16:creationId xmlns:a16="http://schemas.microsoft.com/office/drawing/2014/main" id="{B601CCA1-CAA1-45B2-B65D-1991E7036420}"/>
              </a:ext>
            </a:extLst>
          </p:cNvPr>
          <p:cNvCxnSpPr>
            <a:cxnSpLocks noChangeShapeType="1"/>
            <a:stCxn id="79876" idx="0"/>
            <a:endCxn id="79881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6" name="AutoShape 14">
            <a:extLst>
              <a:ext uri="{FF2B5EF4-FFF2-40B4-BE49-F238E27FC236}">
                <a16:creationId xmlns:a16="http://schemas.microsoft.com/office/drawing/2014/main" id="{090DB5F2-7A0B-476B-AB23-9B51B719C766}"/>
              </a:ext>
            </a:extLst>
          </p:cNvPr>
          <p:cNvCxnSpPr>
            <a:cxnSpLocks noChangeShapeType="1"/>
            <a:stCxn id="79882" idx="2"/>
            <a:endCxn id="79880" idx="0"/>
          </p:cNvCxnSpPr>
          <p:nvPr/>
        </p:nvCxnSpPr>
        <p:spPr bwMode="auto">
          <a:xfrm rot="5400000">
            <a:off x="7587456" y="4983957"/>
            <a:ext cx="2746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7" name="AutoShape 15">
            <a:extLst>
              <a:ext uri="{FF2B5EF4-FFF2-40B4-BE49-F238E27FC236}">
                <a16:creationId xmlns:a16="http://schemas.microsoft.com/office/drawing/2014/main" id="{A15FDC99-0A70-4257-B793-A3705630BE69}"/>
              </a:ext>
            </a:extLst>
          </p:cNvPr>
          <p:cNvCxnSpPr>
            <a:cxnSpLocks noChangeShapeType="1"/>
            <a:stCxn id="79879" idx="2"/>
            <a:endCxn id="79882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8" name="AutoShape 16">
            <a:extLst>
              <a:ext uri="{FF2B5EF4-FFF2-40B4-BE49-F238E27FC236}">
                <a16:creationId xmlns:a16="http://schemas.microsoft.com/office/drawing/2014/main" id="{379F8CDC-F1B9-45FC-AD4E-0F7F87106BDD}"/>
              </a:ext>
            </a:extLst>
          </p:cNvPr>
          <p:cNvCxnSpPr>
            <a:cxnSpLocks noChangeShapeType="1"/>
            <a:stCxn id="79878" idx="3"/>
            <a:endCxn id="79879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9" name="AutoShape 17">
            <a:extLst>
              <a:ext uri="{FF2B5EF4-FFF2-40B4-BE49-F238E27FC236}">
                <a16:creationId xmlns:a16="http://schemas.microsoft.com/office/drawing/2014/main" id="{784FF5E3-0659-4C0F-9B54-79B797780C06}"/>
              </a:ext>
            </a:extLst>
          </p:cNvPr>
          <p:cNvCxnSpPr>
            <a:cxnSpLocks noChangeShapeType="1"/>
            <a:stCxn id="79877" idx="3"/>
            <a:endCxn id="79878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90" name="AutoShape 18">
            <a:extLst>
              <a:ext uri="{FF2B5EF4-FFF2-40B4-BE49-F238E27FC236}">
                <a16:creationId xmlns:a16="http://schemas.microsoft.com/office/drawing/2014/main" id="{55503F0A-8B0F-4078-B462-D90FD41A0E2B}"/>
              </a:ext>
            </a:extLst>
          </p:cNvPr>
          <p:cNvCxnSpPr>
            <a:cxnSpLocks noChangeShapeType="1"/>
            <a:stCxn id="79881" idx="0"/>
            <a:endCxn id="79877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91" name="Rectangle 19">
            <a:extLst>
              <a:ext uri="{FF2B5EF4-FFF2-40B4-BE49-F238E27FC236}">
                <a16:creationId xmlns:a16="http://schemas.microsoft.com/office/drawing/2014/main" id="{5043A384-B5E1-44AB-A484-1687D59E8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5539436"/>
            <a:ext cx="1695450" cy="69759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Colour Image Processing</a:t>
            </a:r>
            <a:endParaRPr lang="en-US" altLang="en-US" sz="1800" dirty="0"/>
          </a:p>
        </p:txBody>
      </p:sp>
      <p:sp>
        <p:nvSpPr>
          <p:cNvPr id="79892" name="Rectangle 20">
            <a:extLst>
              <a:ext uri="{FF2B5EF4-FFF2-40B4-BE49-F238E27FC236}">
                <a16:creationId xmlns:a16="http://schemas.microsoft.com/office/drawing/2014/main" id="{D43B4F0E-7A5F-4A43-BF25-E637CC970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538" y="5539436"/>
            <a:ext cx="1695450" cy="69759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Image Compression</a:t>
            </a:r>
            <a:endParaRPr lang="en-US" altLang="en-US" sz="1800" dirty="0"/>
          </a:p>
        </p:txBody>
      </p:sp>
      <p:pic>
        <p:nvPicPr>
          <p:cNvPr id="79893" name="Picture 21">
            <a:extLst>
              <a:ext uri="{FF2B5EF4-FFF2-40B4-BE49-F238E27FC236}">
                <a16:creationId xmlns:a16="http://schemas.microsoft.com/office/drawing/2014/main" id="{4195AD79-B22D-4B86-82C3-A71A9CF1E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02"/>
          <a:stretch>
            <a:fillRect/>
          </a:stretch>
        </p:blipFill>
        <p:spPr bwMode="auto">
          <a:xfrm>
            <a:off x="3340100" y="2729552"/>
            <a:ext cx="2593975" cy="2568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D1B4F9-C2DF-495E-890C-79303CA1403F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3E7CEC61-D56B-449E-AEDB-A28BFB21BF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6338" y="555624"/>
            <a:ext cx="6799262" cy="724533"/>
          </a:xfrm>
        </p:spPr>
        <p:txBody>
          <a:bodyPr/>
          <a:lstStyle/>
          <a:p>
            <a:pPr eaLnBrk="1" hangingPunct="1"/>
            <a:r>
              <a:rPr lang="en-IE" altLang="en-US" sz="2800" dirty="0"/>
              <a:t>Key Stages in Digital Image Processing:</a:t>
            </a:r>
            <a:br>
              <a:rPr lang="en-IE" altLang="en-US" sz="2800" dirty="0"/>
            </a:br>
            <a:r>
              <a:rPr lang="en-IE" altLang="en-US" sz="2800" dirty="0"/>
              <a:t>Image Compression</a:t>
            </a:r>
            <a:endParaRPr lang="en-US" altLang="en-US" sz="2800" dirty="0"/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C4ACE894-8223-4AC5-8A97-B36471771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Acquisition</a:t>
            </a:r>
            <a:endParaRPr lang="en-US" altLang="en-US" sz="1800"/>
          </a:p>
        </p:txBody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4D537033-5EBC-462D-9A97-720DD89FD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Restoration</a:t>
            </a:r>
            <a:endParaRPr lang="en-US" altLang="en-US" sz="1800"/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B16A3006-F202-446A-87F7-D24CF29AE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Morphological Processing</a:t>
            </a:r>
            <a:endParaRPr lang="en-US" altLang="en-US" sz="1800"/>
          </a:p>
        </p:txBody>
      </p:sp>
      <p:sp>
        <p:nvSpPr>
          <p:cNvPr id="81927" name="Rectangle 7">
            <a:extLst>
              <a:ext uri="{FF2B5EF4-FFF2-40B4-BE49-F238E27FC236}">
                <a16:creationId xmlns:a16="http://schemas.microsoft.com/office/drawing/2014/main" id="{8CE84791-7FAC-4C32-AC00-8B4EBBAB0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Segmentation</a:t>
            </a:r>
            <a:endParaRPr lang="en-US" altLang="en-US" sz="1800"/>
          </a:p>
        </p:txBody>
      </p:sp>
      <p:sp>
        <p:nvSpPr>
          <p:cNvPr id="81928" name="Rectangle 8">
            <a:extLst>
              <a:ext uri="{FF2B5EF4-FFF2-40B4-BE49-F238E27FC236}">
                <a16:creationId xmlns:a16="http://schemas.microsoft.com/office/drawing/2014/main" id="{E396F1E0-0D42-41EC-8878-A5685BF66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700"/>
              <a:t>Representation &amp; Description</a:t>
            </a:r>
            <a:endParaRPr lang="en-US" altLang="en-US" sz="1700"/>
          </a:p>
        </p:txBody>
      </p:sp>
      <p:sp>
        <p:nvSpPr>
          <p:cNvPr id="81929" name="Rectangle 9">
            <a:extLst>
              <a:ext uri="{FF2B5EF4-FFF2-40B4-BE49-F238E27FC236}">
                <a16:creationId xmlns:a16="http://schemas.microsoft.com/office/drawing/2014/main" id="{8F91459C-0E8E-43D8-8F66-E6B3BF089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Enhancement</a:t>
            </a:r>
            <a:endParaRPr lang="en-US" altLang="en-US" sz="1800"/>
          </a:p>
        </p:txBody>
      </p:sp>
      <p:sp>
        <p:nvSpPr>
          <p:cNvPr id="81930" name="Rectangle 10">
            <a:extLst>
              <a:ext uri="{FF2B5EF4-FFF2-40B4-BE49-F238E27FC236}">
                <a16:creationId xmlns:a16="http://schemas.microsoft.com/office/drawing/2014/main" id="{DF69EB81-372C-441B-9480-477571D3E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700"/>
              <a:t>Object Recognition</a:t>
            </a:r>
            <a:endParaRPr lang="en-US" altLang="en-US" sz="1700"/>
          </a:p>
        </p:txBody>
      </p:sp>
      <p:sp>
        <p:nvSpPr>
          <p:cNvPr id="81931" name="Text Box 11">
            <a:extLst>
              <a:ext uri="{FF2B5EF4-FFF2-40B4-BE49-F238E27FC236}">
                <a16:creationId xmlns:a16="http://schemas.microsoft.com/office/drawing/2014/main" id="{930CCE2E-30E8-4713-B827-32EA2CED4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 sz="1800"/>
              <a:t>Problem Domain</a:t>
            </a:r>
            <a:endParaRPr lang="en-US" altLang="en-US" sz="1800"/>
          </a:p>
        </p:txBody>
      </p:sp>
      <p:cxnSp>
        <p:nvCxnSpPr>
          <p:cNvPr id="81932" name="AutoShape 12">
            <a:extLst>
              <a:ext uri="{FF2B5EF4-FFF2-40B4-BE49-F238E27FC236}">
                <a16:creationId xmlns:a16="http://schemas.microsoft.com/office/drawing/2014/main" id="{27DFBE3C-549A-41BB-B9E4-E2121F6A57DF}"/>
              </a:ext>
            </a:extLst>
          </p:cNvPr>
          <p:cNvCxnSpPr>
            <a:cxnSpLocks noChangeShapeType="1"/>
            <a:stCxn id="81931" idx="0"/>
            <a:endCxn id="81924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933" name="AutoShape 13">
            <a:extLst>
              <a:ext uri="{FF2B5EF4-FFF2-40B4-BE49-F238E27FC236}">
                <a16:creationId xmlns:a16="http://schemas.microsoft.com/office/drawing/2014/main" id="{CAE3C435-3150-4847-9C40-6D8EDAEFEEA9}"/>
              </a:ext>
            </a:extLst>
          </p:cNvPr>
          <p:cNvCxnSpPr>
            <a:cxnSpLocks noChangeShapeType="1"/>
            <a:stCxn id="81924" idx="0"/>
            <a:endCxn id="81929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934" name="AutoShape 14">
            <a:extLst>
              <a:ext uri="{FF2B5EF4-FFF2-40B4-BE49-F238E27FC236}">
                <a16:creationId xmlns:a16="http://schemas.microsoft.com/office/drawing/2014/main" id="{6686215E-80D7-47E3-BF53-478A56C71122}"/>
              </a:ext>
            </a:extLst>
          </p:cNvPr>
          <p:cNvCxnSpPr>
            <a:cxnSpLocks noChangeShapeType="1"/>
            <a:stCxn id="81930" idx="2"/>
            <a:endCxn id="81928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935" name="AutoShape 15">
            <a:extLst>
              <a:ext uri="{FF2B5EF4-FFF2-40B4-BE49-F238E27FC236}">
                <a16:creationId xmlns:a16="http://schemas.microsoft.com/office/drawing/2014/main" id="{9B4951E9-99A4-459D-8E97-A07C47B6B32B}"/>
              </a:ext>
            </a:extLst>
          </p:cNvPr>
          <p:cNvCxnSpPr>
            <a:cxnSpLocks noChangeShapeType="1"/>
            <a:stCxn id="81927" idx="2"/>
            <a:endCxn id="81930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936" name="AutoShape 16">
            <a:extLst>
              <a:ext uri="{FF2B5EF4-FFF2-40B4-BE49-F238E27FC236}">
                <a16:creationId xmlns:a16="http://schemas.microsoft.com/office/drawing/2014/main" id="{F40D288E-9E02-44A9-A8B3-FF0B0A864001}"/>
              </a:ext>
            </a:extLst>
          </p:cNvPr>
          <p:cNvCxnSpPr>
            <a:cxnSpLocks noChangeShapeType="1"/>
            <a:stCxn id="81926" idx="3"/>
            <a:endCxn id="81927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937" name="AutoShape 17">
            <a:extLst>
              <a:ext uri="{FF2B5EF4-FFF2-40B4-BE49-F238E27FC236}">
                <a16:creationId xmlns:a16="http://schemas.microsoft.com/office/drawing/2014/main" id="{A7314040-4D46-44FA-BC4E-A6EFB71620A5}"/>
              </a:ext>
            </a:extLst>
          </p:cNvPr>
          <p:cNvCxnSpPr>
            <a:cxnSpLocks noChangeShapeType="1"/>
            <a:stCxn id="81925" idx="3"/>
            <a:endCxn id="81926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938" name="AutoShape 18">
            <a:extLst>
              <a:ext uri="{FF2B5EF4-FFF2-40B4-BE49-F238E27FC236}">
                <a16:creationId xmlns:a16="http://schemas.microsoft.com/office/drawing/2014/main" id="{81727064-7FB4-49A8-AE1D-1FC3FD16343D}"/>
              </a:ext>
            </a:extLst>
          </p:cNvPr>
          <p:cNvCxnSpPr>
            <a:cxnSpLocks noChangeShapeType="1"/>
            <a:stCxn id="81929" idx="0"/>
            <a:endCxn id="81925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939" name="Rectangle 19">
            <a:extLst>
              <a:ext uri="{FF2B5EF4-FFF2-40B4-BE49-F238E27FC236}">
                <a16:creationId xmlns:a16="http://schemas.microsoft.com/office/drawing/2014/main" id="{17398908-9647-4CFD-95A2-D21D24F23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5477668"/>
            <a:ext cx="1695450" cy="8302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Colour Image Processing</a:t>
            </a:r>
            <a:endParaRPr lang="en-US" altLang="en-US" sz="1800" dirty="0"/>
          </a:p>
        </p:txBody>
      </p:sp>
      <p:sp>
        <p:nvSpPr>
          <p:cNvPr id="81940" name="Rectangle 20">
            <a:extLst>
              <a:ext uri="{FF2B5EF4-FFF2-40B4-BE49-F238E27FC236}">
                <a16:creationId xmlns:a16="http://schemas.microsoft.com/office/drawing/2014/main" id="{B7D1EFFF-7BBC-47DB-B884-D96B69A25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538" y="5477668"/>
            <a:ext cx="1695450" cy="85011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Image Compression</a:t>
            </a:r>
            <a:endParaRPr lang="en-US" altLang="en-US" sz="1800" dirty="0"/>
          </a:p>
        </p:txBody>
      </p:sp>
      <p:pic>
        <p:nvPicPr>
          <p:cNvPr id="81941" name="Picture 21">
            <a:extLst>
              <a:ext uri="{FF2B5EF4-FFF2-40B4-BE49-F238E27FC236}">
                <a16:creationId xmlns:a16="http://schemas.microsoft.com/office/drawing/2014/main" id="{1B20C00B-81D2-4E76-8F42-94DE6ECE4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13" y="2628900"/>
            <a:ext cx="3130550" cy="274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895F8-0FB9-4D70-8241-2954FB2F70ED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33</a:t>
            </a:fld>
            <a:endParaRPr lang="en-US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2C8B9C17-3C33-45E1-B816-2A6E455010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6338" y="555624"/>
            <a:ext cx="6799262" cy="724533"/>
          </a:xfrm>
        </p:spPr>
        <p:txBody>
          <a:bodyPr/>
          <a:lstStyle/>
          <a:p>
            <a:pPr eaLnBrk="1" hangingPunct="1"/>
            <a:r>
              <a:rPr lang="en-IE" altLang="en-US" sz="2800" dirty="0"/>
              <a:t>Key Stages in Digital Image Processing:</a:t>
            </a:r>
            <a:br>
              <a:rPr lang="en-IE" altLang="en-US" sz="2800" dirty="0"/>
            </a:br>
            <a:r>
              <a:rPr lang="en-IE" altLang="en-US" sz="2800" dirty="0"/>
              <a:t>Colour Image Processing</a:t>
            </a:r>
            <a:endParaRPr lang="en-US" altLang="en-US" sz="2800" dirty="0"/>
          </a:p>
        </p:txBody>
      </p:sp>
      <p:sp>
        <p:nvSpPr>
          <p:cNvPr id="83972" name="Rectangle 4">
            <a:extLst>
              <a:ext uri="{FF2B5EF4-FFF2-40B4-BE49-F238E27FC236}">
                <a16:creationId xmlns:a16="http://schemas.microsoft.com/office/drawing/2014/main" id="{38B10812-BAF3-46BF-B429-0F6873E55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Acquisition</a:t>
            </a:r>
            <a:endParaRPr lang="en-US" altLang="en-US" sz="1800"/>
          </a:p>
        </p:txBody>
      </p:sp>
      <p:sp>
        <p:nvSpPr>
          <p:cNvPr id="83973" name="Rectangle 5">
            <a:extLst>
              <a:ext uri="{FF2B5EF4-FFF2-40B4-BE49-F238E27FC236}">
                <a16:creationId xmlns:a16="http://schemas.microsoft.com/office/drawing/2014/main" id="{E34B29AB-1CBC-4558-9BFE-622F9E138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063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Restoration</a:t>
            </a:r>
            <a:endParaRPr lang="en-US" altLang="en-US" sz="1800"/>
          </a:p>
        </p:txBody>
      </p:sp>
      <p:sp>
        <p:nvSpPr>
          <p:cNvPr id="83974" name="Rectangle 6">
            <a:extLst>
              <a:ext uri="{FF2B5EF4-FFF2-40B4-BE49-F238E27FC236}">
                <a16:creationId xmlns:a16="http://schemas.microsoft.com/office/drawing/2014/main" id="{D8D9DF63-FD81-4228-8E59-28E52A90D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6795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Morphological Processing</a:t>
            </a:r>
            <a:endParaRPr lang="en-US" altLang="en-US" sz="1800"/>
          </a:p>
        </p:txBody>
      </p:sp>
      <p:sp>
        <p:nvSpPr>
          <p:cNvPr id="83975" name="Rectangle 7">
            <a:extLst>
              <a:ext uri="{FF2B5EF4-FFF2-40B4-BE49-F238E27FC236}">
                <a16:creationId xmlns:a16="http://schemas.microsoft.com/office/drawing/2014/main" id="{5AEE5993-D125-4C15-9A1E-397F0D499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Segmentation</a:t>
            </a:r>
            <a:endParaRPr lang="en-US" altLang="en-US" sz="1800"/>
          </a:p>
        </p:txBody>
      </p:sp>
      <p:sp>
        <p:nvSpPr>
          <p:cNvPr id="83976" name="Rectangle 8">
            <a:extLst>
              <a:ext uri="{FF2B5EF4-FFF2-40B4-BE49-F238E27FC236}">
                <a16:creationId xmlns:a16="http://schemas.microsoft.com/office/drawing/2014/main" id="{F37CB61B-5459-498F-91C7-79BC19F39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1403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700"/>
              <a:t>Representation &amp; Description</a:t>
            </a:r>
            <a:endParaRPr lang="en-US" altLang="en-US" sz="1700"/>
          </a:p>
        </p:txBody>
      </p:sp>
      <p:sp>
        <p:nvSpPr>
          <p:cNvPr id="83977" name="Rectangle 9">
            <a:extLst>
              <a:ext uri="{FF2B5EF4-FFF2-40B4-BE49-F238E27FC236}">
                <a16:creationId xmlns:a16="http://schemas.microsoft.com/office/drawing/2014/main" id="{1DD05625-1560-4A94-9A4F-D34F0A78A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89242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Enhancement</a:t>
            </a:r>
            <a:endParaRPr lang="en-US" altLang="en-US" sz="1800"/>
          </a:p>
        </p:txBody>
      </p:sp>
      <p:sp>
        <p:nvSpPr>
          <p:cNvPr id="83978" name="Rectangle 10">
            <a:extLst>
              <a:ext uri="{FF2B5EF4-FFF2-40B4-BE49-F238E27FC236}">
                <a16:creationId xmlns:a16="http://schemas.microsoft.com/office/drawing/2014/main" id="{05AEA238-8450-42BA-BE80-C2AE0AC4C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016375"/>
            <a:ext cx="1695450" cy="830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700"/>
              <a:t>Object Recognition</a:t>
            </a:r>
            <a:endParaRPr lang="en-US" altLang="en-US" sz="1700"/>
          </a:p>
        </p:txBody>
      </p:sp>
      <p:sp>
        <p:nvSpPr>
          <p:cNvPr id="83979" name="Text Box 11">
            <a:extLst>
              <a:ext uri="{FF2B5EF4-FFF2-40B4-BE49-F238E27FC236}">
                <a16:creationId xmlns:a16="http://schemas.microsoft.com/office/drawing/2014/main" id="{1080676F-9009-4CE0-B725-C89996B18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5372100"/>
            <a:ext cx="188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 sz="1800"/>
              <a:t>Problem Domain</a:t>
            </a:r>
            <a:endParaRPr lang="en-US" altLang="en-US" sz="1800"/>
          </a:p>
        </p:txBody>
      </p:sp>
      <p:cxnSp>
        <p:nvCxnSpPr>
          <p:cNvPr id="83980" name="AutoShape 12">
            <a:extLst>
              <a:ext uri="{FF2B5EF4-FFF2-40B4-BE49-F238E27FC236}">
                <a16:creationId xmlns:a16="http://schemas.microsoft.com/office/drawing/2014/main" id="{B76B8BEB-E29A-4B4C-ACB8-FF2DA54E9038}"/>
              </a:ext>
            </a:extLst>
          </p:cNvPr>
          <p:cNvCxnSpPr>
            <a:cxnSpLocks noChangeShapeType="1"/>
            <a:stCxn id="83979" idx="0"/>
            <a:endCxn id="83972" idx="2"/>
          </p:cNvCxnSpPr>
          <p:nvPr/>
        </p:nvCxnSpPr>
        <p:spPr bwMode="auto">
          <a:xfrm rot="-5400000">
            <a:off x="1135857" y="5109369"/>
            <a:ext cx="525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81" name="AutoShape 13">
            <a:extLst>
              <a:ext uri="{FF2B5EF4-FFF2-40B4-BE49-F238E27FC236}">
                <a16:creationId xmlns:a16="http://schemas.microsoft.com/office/drawing/2014/main" id="{AA7DF484-1FA7-4118-98E5-A86B73BC30F9}"/>
              </a:ext>
            </a:extLst>
          </p:cNvPr>
          <p:cNvCxnSpPr>
            <a:cxnSpLocks noChangeShapeType="1"/>
            <a:stCxn id="83972" idx="0"/>
            <a:endCxn id="83977" idx="2"/>
          </p:cNvCxnSpPr>
          <p:nvPr/>
        </p:nvCxnSpPr>
        <p:spPr bwMode="auto">
          <a:xfrm rot="-5400000">
            <a:off x="1251744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82" name="AutoShape 14">
            <a:extLst>
              <a:ext uri="{FF2B5EF4-FFF2-40B4-BE49-F238E27FC236}">
                <a16:creationId xmlns:a16="http://schemas.microsoft.com/office/drawing/2014/main" id="{DFB059AE-71F0-4A45-829D-9214D5375579}"/>
              </a:ext>
            </a:extLst>
          </p:cNvPr>
          <p:cNvCxnSpPr>
            <a:cxnSpLocks noChangeShapeType="1"/>
            <a:stCxn id="83978" idx="2"/>
            <a:endCxn id="83976" idx="0"/>
          </p:cNvCxnSpPr>
          <p:nvPr/>
        </p:nvCxnSpPr>
        <p:spPr bwMode="auto">
          <a:xfrm rot="5400000">
            <a:off x="7577931" y="499348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83" name="AutoShape 15">
            <a:extLst>
              <a:ext uri="{FF2B5EF4-FFF2-40B4-BE49-F238E27FC236}">
                <a16:creationId xmlns:a16="http://schemas.microsoft.com/office/drawing/2014/main" id="{EE8589DD-AB5F-437B-904B-A14AA892A4E2}"/>
              </a:ext>
            </a:extLst>
          </p:cNvPr>
          <p:cNvCxnSpPr>
            <a:cxnSpLocks noChangeShapeType="1"/>
            <a:stCxn id="83975" idx="2"/>
            <a:endCxn id="83978" idx="0"/>
          </p:cNvCxnSpPr>
          <p:nvPr/>
        </p:nvCxnSpPr>
        <p:spPr bwMode="auto">
          <a:xfrm rot="5400000">
            <a:off x="7577931" y="3869532"/>
            <a:ext cx="2936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84" name="AutoShape 16">
            <a:extLst>
              <a:ext uri="{FF2B5EF4-FFF2-40B4-BE49-F238E27FC236}">
                <a16:creationId xmlns:a16="http://schemas.microsoft.com/office/drawing/2014/main" id="{D7D81E36-D3BD-4419-8E20-C22AAA946788}"/>
              </a:ext>
            </a:extLst>
          </p:cNvPr>
          <p:cNvCxnSpPr>
            <a:cxnSpLocks noChangeShapeType="1"/>
            <a:stCxn id="83974" idx="3"/>
            <a:endCxn id="83975" idx="0"/>
          </p:cNvCxnSpPr>
          <p:nvPr/>
        </p:nvCxnSpPr>
        <p:spPr bwMode="auto">
          <a:xfrm>
            <a:off x="6605588" y="2095500"/>
            <a:ext cx="1119187" cy="79692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85" name="AutoShape 17">
            <a:extLst>
              <a:ext uri="{FF2B5EF4-FFF2-40B4-BE49-F238E27FC236}">
                <a16:creationId xmlns:a16="http://schemas.microsoft.com/office/drawing/2014/main" id="{EFE1E623-196E-4F32-A7A0-8E9337215E2C}"/>
              </a:ext>
            </a:extLst>
          </p:cNvPr>
          <p:cNvCxnSpPr>
            <a:cxnSpLocks noChangeShapeType="1"/>
            <a:stCxn id="83973" idx="3"/>
            <a:endCxn id="83974" idx="1"/>
          </p:cNvCxnSpPr>
          <p:nvPr/>
        </p:nvCxnSpPr>
        <p:spPr bwMode="auto">
          <a:xfrm>
            <a:off x="4227513" y="2095500"/>
            <a:ext cx="68262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86" name="AutoShape 18">
            <a:extLst>
              <a:ext uri="{FF2B5EF4-FFF2-40B4-BE49-F238E27FC236}">
                <a16:creationId xmlns:a16="http://schemas.microsoft.com/office/drawing/2014/main" id="{60C958A3-F2D8-471D-9618-947A07A43773}"/>
              </a:ext>
            </a:extLst>
          </p:cNvPr>
          <p:cNvCxnSpPr>
            <a:cxnSpLocks noChangeShapeType="1"/>
            <a:stCxn id="83977" idx="0"/>
            <a:endCxn id="83973" idx="1"/>
          </p:cNvCxnSpPr>
          <p:nvPr/>
        </p:nvCxnSpPr>
        <p:spPr bwMode="auto">
          <a:xfrm rot="-5400000">
            <a:off x="1566863" y="1927225"/>
            <a:ext cx="796925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987" name="Rectangle 19">
            <a:extLst>
              <a:ext uri="{FF2B5EF4-FFF2-40B4-BE49-F238E27FC236}">
                <a16:creationId xmlns:a16="http://schemas.microsoft.com/office/drawing/2014/main" id="{2176F3C9-3B05-4CFF-941F-91F4FF3A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5372100"/>
            <a:ext cx="1695450" cy="8302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Colour Image Processing</a:t>
            </a:r>
            <a:endParaRPr lang="en-US" altLang="en-US" sz="1800" dirty="0"/>
          </a:p>
        </p:txBody>
      </p:sp>
      <p:sp>
        <p:nvSpPr>
          <p:cNvPr id="83988" name="Rectangle 20">
            <a:extLst>
              <a:ext uri="{FF2B5EF4-FFF2-40B4-BE49-F238E27FC236}">
                <a16:creationId xmlns:a16="http://schemas.microsoft.com/office/drawing/2014/main" id="{3B7A4AB0-20DE-4B60-A386-7CD4A5872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538" y="5372099"/>
            <a:ext cx="1695450" cy="8302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/>
              <a:t>Image Compression</a:t>
            </a:r>
            <a:endParaRPr lang="en-US" altLang="en-US" sz="1800"/>
          </a:p>
        </p:txBody>
      </p:sp>
      <p:pic>
        <p:nvPicPr>
          <p:cNvPr id="83989" name="Picture 22">
            <a:extLst>
              <a:ext uri="{FF2B5EF4-FFF2-40B4-BE49-F238E27FC236}">
                <a16:creationId xmlns:a16="http://schemas.microsoft.com/office/drawing/2014/main" id="{FA3997E0-D3B8-4809-81B3-56A0B7D50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92"/>
          <a:stretch>
            <a:fillRect/>
          </a:stretch>
        </p:blipFill>
        <p:spPr bwMode="auto">
          <a:xfrm>
            <a:off x="2316163" y="2801938"/>
            <a:ext cx="4491037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56BA1B-5B26-4BB2-9F50-C90D49DC8557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34</a:t>
            </a:fld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39159D02-EDC3-48B3-92A9-EB9F8E5F60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dirty="0"/>
              <a:t>Summary</a:t>
            </a:r>
            <a:endParaRPr lang="en-US" altLang="en-US" dirty="0"/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16B57900-5C29-44EC-93B9-1C52D335E4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2388" y="1501254"/>
            <a:ext cx="7751928" cy="4739208"/>
          </a:xfrm>
        </p:spPr>
        <p:txBody>
          <a:bodyPr/>
          <a:lstStyle/>
          <a:p>
            <a:pPr marL="57150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dirty="0"/>
              <a:t>We have looked at: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/>
              <a:t>What is a digital image?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/>
              <a:t>What is digital image processing?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/>
              <a:t>History of digital image processing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/>
              <a:t>State of the art examples of digital image processing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/>
              <a:t>Key stages in digital image processing</a:t>
            </a:r>
          </a:p>
          <a:p>
            <a:pPr marL="57150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dirty="0"/>
              <a:t>Next week we start to see how it all works…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942897-9C54-4F21-9808-41D4A95A33F9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35</a:t>
            </a:fld>
            <a:endParaRPr lang="en-US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F054F-5B01-4DAE-9EB8-5CD2AD7B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049" y="1451429"/>
            <a:ext cx="7611762" cy="4789033"/>
          </a:xfrm>
        </p:spPr>
        <p:txBody>
          <a:bodyPr/>
          <a:lstStyle/>
          <a:p>
            <a:pPr marL="57150"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/>
              <a:t>Human visual system</a:t>
            </a:r>
          </a:p>
          <a:p>
            <a:pPr marL="57150"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/>
              <a:t>Light and the electromagnetic spectrum</a:t>
            </a:r>
          </a:p>
          <a:p>
            <a:pPr marL="57150"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/>
              <a:t>Image representation</a:t>
            </a:r>
          </a:p>
          <a:p>
            <a:pPr marL="57150"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/>
              <a:t>Image sensing and acquisition</a:t>
            </a:r>
          </a:p>
          <a:p>
            <a:pPr marL="57150"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/>
              <a:t>Sampling, quantisation and resolution</a:t>
            </a: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F20206B-00A4-40B8-8231-AB3CB53187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6338" y="473075"/>
            <a:ext cx="6799262" cy="806450"/>
          </a:xfrm>
        </p:spPr>
        <p:txBody>
          <a:bodyPr/>
          <a:lstStyle/>
          <a:p>
            <a:pPr eaLnBrk="1" hangingPunct="1"/>
            <a:r>
              <a:rPr lang="en-IE" altLang="en-US" dirty="0"/>
              <a:t>Next Lecture</a:t>
            </a:r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B4C6DB-981A-466E-9680-081325F79E9A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0623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C9EE646-D866-4EF7-B837-E1C3E32BE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91" y="2920699"/>
            <a:ext cx="3411537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500" b="1" i="1" dirty="0">
                <a:latin typeface="Calibri" pitchFamily="34" charset="0"/>
                <a:ea typeface="Calibri" panose="020F0502020204030204" charset="0"/>
                <a:cs typeface="Calibri" pitchFamily="34" charset="0"/>
              </a:rPr>
              <a:t>THANK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A58358-E201-4753-A9F3-9D449771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F5553-1908-47D4-8323-C3BA58626E78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7485C9C-5361-4688-BAFB-6EDDA5BDD9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dirty="0"/>
              <a:t>Contents</a:t>
            </a:r>
            <a:endParaRPr lang="en-US" altLang="en-US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2B944935-7819-49CB-91EB-679296490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3677" y="1430595"/>
            <a:ext cx="7311923" cy="480986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IE" altLang="en-US" dirty="0"/>
              <a:t>This lecture will cover:</a:t>
            </a:r>
          </a:p>
          <a:p>
            <a:pPr marL="285750" lvl="1" eaLnBrk="1" hangingPunct="1">
              <a:buClrTx/>
              <a:buFont typeface="Wingdings" panose="05000000000000000000" pitchFamily="2" charset="2"/>
              <a:buChar char="§"/>
              <a:tabLst>
                <a:tab pos="5381625" algn="l"/>
              </a:tabLst>
            </a:pPr>
            <a:r>
              <a:rPr lang="en-IE" altLang="en-US" sz="2400" dirty="0"/>
              <a:t>What is a digital image?</a:t>
            </a:r>
          </a:p>
          <a:p>
            <a:pPr marL="285750" lvl="1" eaLnBrk="1" hangingPunct="1">
              <a:buClrTx/>
              <a:buFont typeface="Wingdings" panose="05000000000000000000" pitchFamily="2" charset="2"/>
              <a:buChar char="§"/>
              <a:tabLst>
                <a:tab pos="5381625" algn="l"/>
              </a:tabLst>
            </a:pPr>
            <a:r>
              <a:rPr lang="en-IE" altLang="en-US" sz="2400" dirty="0"/>
              <a:t>What is digital image processing?</a:t>
            </a:r>
          </a:p>
          <a:p>
            <a:pPr marL="285750" lvl="1" eaLnBrk="1" hangingPunct="1">
              <a:buClrTx/>
              <a:buFont typeface="Wingdings" panose="05000000000000000000" pitchFamily="2" charset="2"/>
              <a:buChar char="§"/>
              <a:tabLst>
                <a:tab pos="5381625" algn="l"/>
              </a:tabLst>
            </a:pPr>
            <a:r>
              <a:rPr lang="en-IE" altLang="en-US" sz="2400" dirty="0"/>
              <a:t>History of digital image processing</a:t>
            </a:r>
          </a:p>
          <a:p>
            <a:pPr marL="285750" lvl="1" eaLnBrk="1" hangingPunct="1">
              <a:buClrTx/>
              <a:buFont typeface="Wingdings" panose="05000000000000000000" pitchFamily="2" charset="2"/>
              <a:buChar char="§"/>
              <a:tabLst>
                <a:tab pos="5381625" algn="l"/>
              </a:tabLst>
            </a:pPr>
            <a:r>
              <a:rPr lang="en-IE" altLang="en-US" sz="2400" dirty="0"/>
              <a:t>State of the art examples of digital image processing</a:t>
            </a:r>
          </a:p>
          <a:p>
            <a:pPr marL="285750" lvl="1" eaLnBrk="1" hangingPunct="1">
              <a:buClrTx/>
              <a:buFont typeface="Wingdings" panose="05000000000000000000" pitchFamily="2" charset="2"/>
              <a:buChar char="§"/>
              <a:tabLst>
                <a:tab pos="5381625" algn="l"/>
              </a:tabLst>
            </a:pPr>
            <a:r>
              <a:rPr lang="en-IE" altLang="en-US" sz="2400" dirty="0"/>
              <a:t>Key stages in digital image processing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9A4C9-11E3-4949-A917-B03D15FAE920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3555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F02A9E06-F4DD-4BE7-974E-3AA5DAA3A4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/>
              <a:t>What is a Digital Image?</a:t>
            </a:r>
            <a:endParaRPr lang="en-US" altLang="en-US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A7063507-DFE9-4898-A508-DC79BEACFD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8427" y="1280158"/>
            <a:ext cx="7297173" cy="4960305"/>
          </a:xfrm>
        </p:spPr>
        <p:txBody>
          <a:bodyPr/>
          <a:lstStyle/>
          <a:p>
            <a:pPr marL="285750" lvl="1" eaLnBrk="1" hangingPunct="1">
              <a:buClrTx/>
              <a:buFont typeface="Wingdings" panose="05000000000000000000" pitchFamily="2" charset="2"/>
              <a:buChar char="§"/>
              <a:tabLst>
                <a:tab pos="5381625" algn="l"/>
              </a:tabLst>
            </a:pPr>
            <a:r>
              <a:rPr lang="en-US" altLang="en-US" sz="2400" dirty="0"/>
              <a:t>A digital image is a representation of a two-dimensional image as a finite set of digital values, called picture elements or pixels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BC68F2CC-E51E-4B4B-AFD1-A6450F7CD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5"/>
          <a:stretch>
            <a:fillRect/>
          </a:stretch>
        </p:blipFill>
        <p:spPr bwMode="auto">
          <a:xfrm>
            <a:off x="796412" y="2698955"/>
            <a:ext cx="7669161" cy="337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1AEDCA9-79F5-493F-9BCD-C8C7B5E2CB9E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312CF01D-AC00-4C37-B7A5-CADBA98C86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6697" y="473844"/>
            <a:ext cx="8178544" cy="806314"/>
          </a:xfrm>
        </p:spPr>
        <p:txBody>
          <a:bodyPr/>
          <a:lstStyle/>
          <a:p>
            <a:pPr eaLnBrk="1" hangingPunct="1"/>
            <a:r>
              <a:rPr lang="en-IE" altLang="en-US" dirty="0"/>
              <a:t>What is a Digital Image? (</a:t>
            </a:r>
            <a:r>
              <a:rPr lang="en-IE" altLang="en-US" dirty="0" err="1"/>
              <a:t>cont</a:t>
            </a:r>
            <a:r>
              <a:rPr lang="en-IE" altLang="en-US" dirty="0"/>
              <a:t>…)</a:t>
            </a:r>
            <a:endParaRPr lang="en-US" altLang="en-US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78CB190E-E55B-435A-8015-F39E7E5FEB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9431" y="1280159"/>
            <a:ext cx="7816645" cy="4960304"/>
          </a:xfrm>
        </p:spPr>
        <p:txBody>
          <a:bodyPr/>
          <a:lstStyle/>
          <a:p>
            <a:pPr eaLnBrk="1" hangingPunct="1">
              <a:buClrTx/>
              <a:buFont typeface="Wingdings" panose="05000000000000000000" pitchFamily="2" charset="2"/>
              <a:buChar char="§"/>
            </a:pPr>
            <a:r>
              <a:rPr lang="en-US" altLang="en-US" dirty="0"/>
              <a:t>Pixel values typically represent gray levels, </a:t>
            </a:r>
            <a:r>
              <a:rPr lang="en-US" altLang="en-US" dirty="0" err="1"/>
              <a:t>colours</a:t>
            </a:r>
            <a:r>
              <a:rPr lang="en-US" altLang="en-US" dirty="0"/>
              <a:t>, heights, opacities </a:t>
            </a:r>
            <a:r>
              <a:rPr lang="en-US" altLang="en-US" dirty="0" err="1"/>
              <a:t>etc</a:t>
            </a:r>
            <a:endParaRPr lang="en-US" altLang="en-US" dirty="0"/>
          </a:p>
          <a:p>
            <a:pPr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dirty="0"/>
              <a:t>Remember digitization implies that a digital image is an approximation of a real scene</a:t>
            </a: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908B828B-3EC3-4F10-9C59-33739AC34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97"/>
          <a:stretch>
            <a:fillRect/>
          </a:stretch>
        </p:blipFill>
        <p:spPr bwMode="auto">
          <a:xfrm>
            <a:off x="707923" y="3390640"/>
            <a:ext cx="3576995" cy="2816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29" name="Group 12">
            <a:extLst>
              <a:ext uri="{FF2B5EF4-FFF2-40B4-BE49-F238E27FC236}">
                <a16:creationId xmlns:a16="http://schemas.microsoft.com/office/drawing/2014/main" id="{978EA3EC-A6AF-4B4E-88EE-A3B76BD5716E}"/>
              </a:ext>
            </a:extLst>
          </p:cNvPr>
          <p:cNvGrpSpPr>
            <a:grpSpLocks/>
          </p:cNvGrpSpPr>
          <p:nvPr/>
        </p:nvGrpSpPr>
        <p:grpSpPr bwMode="auto">
          <a:xfrm>
            <a:off x="4295775" y="3390640"/>
            <a:ext cx="4140301" cy="2778385"/>
            <a:chOff x="1464" y="2747"/>
            <a:chExt cx="2871" cy="1454"/>
          </a:xfrm>
        </p:grpSpPr>
        <p:pic>
          <p:nvPicPr>
            <p:cNvPr id="26633" name="Picture 5">
              <a:extLst>
                <a:ext uri="{FF2B5EF4-FFF2-40B4-BE49-F238E27FC236}">
                  <a16:creationId xmlns:a16="http://schemas.microsoft.com/office/drawing/2014/main" id="{8FFA0E7B-263F-4E63-AC6F-0556D817E8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747"/>
              <a:ext cx="2871" cy="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4" name="Rectangle 6">
              <a:extLst>
                <a:ext uri="{FF2B5EF4-FFF2-40B4-BE49-F238E27FC236}">
                  <a16:creationId xmlns:a16="http://schemas.microsoft.com/office/drawing/2014/main" id="{9B8D0CDF-202C-4DB2-BCCB-E994B407A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5" y="3153"/>
              <a:ext cx="128" cy="1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26635" name="Rectangle 7">
              <a:extLst>
                <a:ext uri="{FF2B5EF4-FFF2-40B4-BE49-F238E27FC236}">
                  <a16:creationId xmlns:a16="http://schemas.microsoft.com/office/drawing/2014/main" id="{8CC581E3-EB2D-44BB-8C93-1D4690748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773"/>
              <a:ext cx="1460" cy="140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26636" name="Line 8">
              <a:extLst>
                <a:ext uri="{FF2B5EF4-FFF2-40B4-BE49-F238E27FC236}">
                  <a16:creationId xmlns:a16="http://schemas.microsoft.com/office/drawing/2014/main" id="{86DFEB09-2A07-4C83-B9BB-47ACF05715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48" y="3108"/>
              <a:ext cx="484" cy="10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37" name="Rectangle 9">
              <a:extLst>
                <a:ext uri="{FF2B5EF4-FFF2-40B4-BE49-F238E27FC236}">
                  <a16:creationId xmlns:a16="http://schemas.microsoft.com/office/drawing/2014/main" id="{8E230168-DB75-4664-B488-9B9E9976C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5" y="3137"/>
              <a:ext cx="56" cy="5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 sz="1800"/>
            </a:p>
          </p:txBody>
        </p:sp>
        <p:sp>
          <p:nvSpPr>
            <p:cNvPr id="26638" name="Text Box 10">
              <a:extLst>
                <a:ext uri="{FF2B5EF4-FFF2-40B4-BE49-F238E27FC236}">
                  <a16:creationId xmlns:a16="http://schemas.microsoft.com/office/drawing/2014/main" id="{769F8756-DEF8-469B-AF37-15EC3744C0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4" y="2965"/>
              <a:ext cx="34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IE" altLang="en-US" sz="1000">
                  <a:solidFill>
                    <a:srgbClr val="CC0000"/>
                  </a:solidFill>
                </a:rPr>
                <a:t>1 pixel</a:t>
              </a:r>
              <a:endParaRPr lang="en-US" altLang="en-US" sz="1000">
                <a:solidFill>
                  <a:srgbClr val="CC0000"/>
                </a:solidFill>
              </a:endParaRPr>
            </a:p>
          </p:txBody>
        </p:sp>
        <p:sp>
          <p:nvSpPr>
            <p:cNvPr id="26639" name="Line 11">
              <a:extLst>
                <a:ext uri="{FF2B5EF4-FFF2-40B4-BE49-F238E27FC236}">
                  <a16:creationId xmlns:a16="http://schemas.microsoft.com/office/drawing/2014/main" id="{6726DB0D-334E-4991-A8CB-7C562B91C4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96" y="3052"/>
              <a:ext cx="168" cy="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26631" name="Picture 14" descr="book">
            <a:extLst>
              <a:ext uri="{FF2B5EF4-FFF2-40B4-BE49-F238E27FC236}">
                <a16:creationId xmlns:a16="http://schemas.microsoft.com/office/drawing/2014/main" id="{26AE470A-477E-43F0-909E-262DE50E2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988" y="6632575"/>
            <a:ext cx="19843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182D433-9DA0-4398-8223-EA686EECCB82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>
            <a:extLst>
              <a:ext uri="{FF2B5EF4-FFF2-40B4-BE49-F238E27FC236}">
                <a16:creationId xmlns:a16="http://schemas.microsoft.com/office/drawing/2014/main" id="{4F58028C-B8A5-43D2-B3F3-FF41E4DC8F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5150" y="473844"/>
            <a:ext cx="7759984" cy="806314"/>
          </a:xfrm>
        </p:spPr>
        <p:txBody>
          <a:bodyPr/>
          <a:lstStyle/>
          <a:p>
            <a:pPr eaLnBrk="1" hangingPunct="1"/>
            <a:r>
              <a:rPr lang="en-IE" altLang="en-US" dirty="0"/>
              <a:t>What is a Digital Image? (</a:t>
            </a:r>
            <a:r>
              <a:rPr lang="en-IE" altLang="en-US" dirty="0" err="1"/>
              <a:t>cont</a:t>
            </a:r>
            <a:r>
              <a:rPr lang="en-IE" altLang="en-US" dirty="0"/>
              <a:t>…)</a:t>
            </a:r>
            <a:endParaRPr lang="en-US" altLang="en-US" dirty="0"/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FEB1484D-67E7-400C-A706-A408825311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7537" y="1280158"/>
            <a:ext cx="8171621" cy="5339005"/>
          </a:xfrm>
          <a:noFill/>
        </p:spPr>
        <p:txBody>
          <a:bodyPr/>
          <a:lstStyle/>
          <a:p>
            <a:pPr marL="0" indent="0" eaLnBrk="1" hangingPunct="1">
              <a:buNone/>
              <a:tabLst>
                <a:tab pos="5381625" algn="l"/>
              </a:tabLst>
            </a:pPr>
            <a:r>
              <a:rPr lang="en-US" altLang="en-US" sz="2800" dirty="0"/>
              <a:t>Common image formats include: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  <a:tabLst>
                <a:tab pos="5381625" algn="l"/>
              </a:tabLst>
            </a:pPr>
            <a:r>
              <a:rPr lang="en-US" altLang="en-US" sz="2400" dirty="0">
                <a:ea typeface="ＭＳ Ｐゴシック" panose="020B0600070205080204" pitchFamily="34" charset="-128"/>
              </a:rPr>
              <a:t>1 sample per point (B&amp;W or Grayscale)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  <a:tabLst>
                <a:tab pos="5381625" algn="l"/>
              </a:tabLst>
            </a:pPr>
            <a:r>
              <a:rPr lang="en-US" altLang="en-US" sz="2400" dirty="0">
                <a:ea typeface="ＭＳ Ｐゴシック" panose="020B0600070205080204" pitchFamily="34" charset="-128"/>
              </a:rPr>
              <a:t>3 samples per point (Red, Green, and Blue)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  <a:tabLst>
                <a:tab pos="5381625" algn="l"/>
              </a:tabLst>
            </a:pPr>
            <a:r>
              <a:rPr lang="en-US" altLang="en-US" sz="2400" dirty="0">
                <a:ea typeface="ＭＳ Ｐゴシック" panose="020B0600070205080204" pitchFamily="34" charset="-128"/>
              </a:rPr>
              <a:t>4 samples per point (Red, Green, Blue, and “Alpha”, a.k.a. Opacity)</a:t>
            </a:r>
          </a:p>
          <a:p>
            <a:pPr lvl="1" eaLnBrk="1" hangingPunct="1">
              <a:tabLst>
                <a:tab pos="5381625" algn="l"/>
              </a:tabLst>
            </a:pPr>
            <a:endParaRPr lang="en-IE" altLang="en-US" sz="2400" dirty="0">
              <a:ea typeface="ＭＳ Ｐゴシック" panose="020B0600070205080204" pitchFamily="34" charset="-128"/>
            </a:endParaRPr>
          </a:p>
          <a:p>
            <a:pPr lvl="1" eaLnBrk="1" hangingPunct="1">
              <a:tabLst>
                <a:tab pos="5381625" algn="l"/>
              </a:tabLst>
            </a:pPr>
            <a:endParaRPr lang="en-IE" altLang="en-US" sz="2400" dirty="0">
              <a:ea typeface="ＭＳ Ｐゴシック" panose="020B0600070205080204" pitchFamily="34" charset="-128"/>
            </a:endParaRPr>
          </a:p>
          <a:p>
            <a:pPr marL="457200" lvl="1" indent="0" eaLnBrk="1" hangingPunct="1">
              <a:buClrTx/>
              <a:buNone/>
              <a:tabLst>
                <a:tab pos="5381625" algn="l"/>
              </a:tabLst>
            </a:pPr>
            <a:endParaRPr lang="en-IE" altLang="en-US" sz="2400" dirty="0">
              <a:ea typeface="ＭＳ Ｐゴシック" panose="020B0600070205080204" pitchFamily="34" charset="-128"/>
            </a:endParaRPr>
          </a:p>
          <a:p>
            <a:pPr lvl="1" eaLnBrk="1" hangingPunct="1">
              <a:buClrTx/>
              <a:buFont typeface="Wingdings" panose="05000000000000000000" pitchFamily="2" charset="2"/>
              <a:buChar char="§"/>
              <a:tabLst>
                <a:tab pos="5381625" algn="l"/>
              </a:tabLst>
            </a:pPr>
            <a:endParaRPr lang="en-IE" altLang="en-US" sz="2400" dirty="0">
              <a:ea typeface="ＭＳ Ｐゴシック" panose="020B0600070205080204" pitchFamily="34" charset="-128"/>
            </a:endParaRPr>
          </a:p>
          <a:p>
            <a:pPr lvl="1" eaLnBrk="1" hangingPunct="1">
              <a:buClrTx/>
              <a:buFont typeface="Wingdings" panose="05000000000000000000" pitchFamily="2" charset="2"/>
              <a:buChar char="§"/>
              <a:tabLst>
                <a:tab pos="5381625" algn="l"/>
              </a:tabLst>
            </a:pPr>
            <a:r>
              <a:rPr lang="en-IE" altLang="en-US" sz="2400" dirty="0">
                <a:ea typeface="ＭＳ Ｐゴシック" panose="020B0600070205080204" pitchFamily="34" charset="-128"/>
              </a:rPr>
              <a:t>For most of this course we will focus on grey-scale images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pic>
        <p:nvPicPr>
          <p:cNvPr id="28677" name="Picture 4" descr="waterfall">
            <a:extLst>
              <a:ext uri="{FF2B5EF4-FFF2-40B4-BE49-F238E27FC236}">
                <a16:creationId xmlns:a16="http://schemas.microsoft.com/office/drawing/2014/main" id="{3BA292D2-87EB-4197-85D8-AB5DE2B05E70}"/>
              </a:ext>
            </a:extLst>
          </p:cNvPr>
          <p:cNvPicPr preferRelativeResize="0">
            <a:picLocks noGrp="1" noChangeArrowheads="1"/>
          </p:cNvPicPr>
          <p:nvPr>
            <p:ph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36925" y="3630613"/>
            <a:ext cx="2416175" cy="1801196"/>
          </a:xfrm>
          <a:noFill/>
        </p:spPr>
      </p:pic>
      <p:pic>
        <p:nvPicPr>
          <p:cNvPr id="28678" name="Picture 5" descr="waterfall">
            <a:extLst>
              <a:ext uri="{FF2B5EF4-FFF2-40B4-BE49-F238E27FC236}">
                <a16:creationId xmlns:a16="http://schemas.microsoft.com/office/drawing/2014/main" id="{003C7715-D5A7-4765-B093-54723E4E7B5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3630613"/>
            <a:ext cx="2416175" cy="180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8674" name="Object 2">
            <a:extLst>
              <a:ext uri="{FF2B5EF4-FFF2-40B4-BE49-F238E27FC236}">
                <a16:creationId xmlns:a16="http://schemas.microsoft.com/office/drawing/2014/main" id="{009BE338-E87D-44BC-935B-605B468319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1577357"/>
              </p:ext>
            </p:extLst>
          </p:nvPr>
        </p:nvGraphicFramePr>
        <p:xfrm>
          <a:off x="6110288" y="3630613"/>
          <a:ext cx="2416175" cy="1801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Image" r:id="rId5" imgW="1218996" imgH="914402" progId="Photoshop.Image.7">
                  <p:embed/>
                </p:oleObj>
              </mc:Choice>
              <mc:Fallback>
                <p:oleObj name="Image" r:id="rId5" imgW="1218996" imgH="914402" progId="Photoshop.Image.7">
                  <p:embed/>
                  <p:pic>
                    <p:nvPicPr>
                      <p:cNvPr id="28674" name="Object 2">
                        <a:extLst>
                          <a:ext uri="{FF2B5EF4-FFF2-40B4-BE49-F238E27FC236}">
                            <a16:creationId xmlns:a16="http://schemas.microsoft.com/office/drawing/2014/main" id="{009BE338-E87D-44BC-935B-605B468319A7}"/>
                          </a:ext>
                        </a:extLst>
                      </p:cNvPr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0288" y="3630613"/>
                        <a:ext cx="2416175" cy="18011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95A81FA-DD3D-4D5B-961B-8B1D2A76E280}"/>
              </a:ext>
            </a:extLst>
          </p:cNvPr>
          <p:cNvSpPr txBox="1">
            <a:spLocks/>
          </p:cNvSpPr>
          <p:nvPr/>
        </p:nvSpPr>
        <p:spPr>
          <a:xfrm>
            <a:off x="7658871" y="5736364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DDA57EB-DDA2-4133-A56E-E964C99E8E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3206" y="473844"/>
            <a:ext cx="7861110" cy="806314"/>
          </a:xfrm>
        </p:spPr>
        <p:txBody>
          <a:bodyPr/>
          <a:lstStyle/>
          <a:p>
            <a:pPr eaLnBrk="1" hangingPunct="1"/>
            <a:r>
              <a:rPr lang="en-IE" altLang="en-US" dirty="0"/>
              <a:t>What is Digital Image Processing?</a:t>
            </a:r>
            <a:endParaRPr lang="en-US" alt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B2C4324-27DF-45B3-87C3-A6A379E7CF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922" y="1280158"/>
            <a:ext cx="7656394" cy="49841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IE" altLang="en-US" dirty="0"/>
              <a:t>Digital image processing focuses on two major tasks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>
                <a:ea typeface="ＭＳ Ｐゴシック" panose="020B0600070205080204" pitchFamily="34" charset="-128"/>
              </a:rPr>
              <a:t>Improvement of pictorial information for human interpretation</a:t>
            </a:r>
          </a:p>
          <a:p>
            <a:pPr lvl="1"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sz="2400" dirty="0">
                <a:ea typeface="ＭＳ Ｐゴシック" panose="020B0600070205080204" pitchFamily="34" charset="-128"/>
              </a:rPr>
              <a:t>Processing of image data for storage, transmission and representation for autonomous machine perception</a:t>
            </a:r>
          </a:p>
          <a:p>
            <a:pPr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dirty="0"/>
              <a:t>Some argument about where image processing ends and fields such as image analysis and computer vision start</a:t>
            </a:r>
            <a:endParaRPr lang="en-US" altLang="en-US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705BA8D-4AA7-4389-B0F5-386DF81FEAC9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AutoShape 14">
            <a:extLst>
              <a:ext uri="{FF2B5EF4-FFF2-40B4-BE49-F238E27FC236}">
                <a16:creationId xmlns:a16="http://schemas.microsoft.com/office/drawing/2014/main" id="{866DBB71-5838-4C3E-B17F-332632230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7" y="4032250"/>
            <a:ext cx="8099306" cy="885825"/>
          </a:xfrm>
          <a:prstGeom prst="rightArrow">
            <a:avLst>
              <a:gd name="adj1" fmla="val 53046"/>
              <a:gd name="adj2" fmla="val 8293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 sz="18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84269287-6CC3-4680-86BE-566117E910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/>
              <a:t>What is DIP? (cont…)</a:t>
            </a:r>
            <a:endParaRPr lang="en-US" altLang="en-US"/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1B28054C-10C5-47CF-959A-0EF7B79E36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8740" y="1297621"/>
            <a:ext cx="7306860" cy="4942841"/>
          </a:xfrm>
        </p:spPr>
        <p:txBody>
          <a:bodyPr/>
          <a:lstStyle/>
          <a:p>
            <a:pPr eaLnBrk="1" hangingPunct="1">
              <a:buClrTx/>
              <a:buFont typeface="Wingdings" panose="05000000000000000000" pitchFamily="2" charset="2"/>
              <a:buChar char="§"/>
            </a:pPr>
            <a:r>
              <a:rPr lang="en-IE" altLang="en-US" dirty="0"/>
              <a:t>The continuum from image processing to computer vision can be broken up into low-, mid- and high-level processes</a:t>
            </a:r>
            <a:endParaRPr lang="en-US" altLang="en-US" dirty="0"/>
          </a:p>
        </p:txBody>
      </p:sp>
      <p:grpSp>
        <p:nvGrpSpPr>
          <p:cNvPr id="32773" name="Group 12">
            <a:extLst>
              <a:ext uri="{FF2B5EF4-FFF2-40B4-BE49-F238E27FC236}">
                <a16:creationId xmlns:a16="http://schemas.microsoft.com/office/drawing/2014/main" id="{C8FE9108-D117-49AD-8638-65C5BE02C197}"/>
              </a:ext>
            </a:extLst>
          </p:cNvPr>
          <p:cNvGrpSpPr>
            <a:grpSpLocks/>
          </p:cNvGrpSpPr>
          <p:nvPr/>
        </p:nvGrpSpPr>
        <p:grpSpPr bwMode="auto">
          <a:xfrm>
            <a:off x="805217" y="3203575"/>
            <a:ext cx="2474557" cy="2495550"/>
            <a:chOff x="252" y="1413"/>
            <a:chExt cx="1476" cy="1572"/>
          </a:xfrm>
        </p:grpSpPr>
        <p:sp>
          <p:nvSpPr>
            <p:cNvPr id="32782" name="Text Box 4">
              <a:extLst>
                <a:ext uri="{FF2B5EF4-FFF2-40B4-BE49-F238E27FC236}">
                  <a16:creationId xmlns:a16="http://schemas.microsoft.com/office/drawing/2014/main" id="{1E0B1746-BFF5-4A65-8E53-A7BD253B24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" y="1413"/>
              <a:ext cx="1476" cy="239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IE" altLang="en-US" sz="1800" b="1"/>
                <a:t>Low Level Process</a:t>
              </a:r>
              <a:endParaRPr lang="en-US" altLang="en-US" sz="1800" b="1"/>
            </a:p>
          </p:txBody>
        </p:sp>
        <p:sp>
          <p:nvSpPr>
            <p:cNvPr id="32783" name="Text Box 7">
              <a:extLst>
                <a:ext uri="{FF2B5EF4-FFF2-40B4-BE49-F238E27FC236}">
                  <a16:creationId xmlns:a16="http://schemas.microsoft.com/office/drawing/2014/main" id="{A2014EF4-87BE-40A6-8339-C345261D86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" y="1648"/>
              <a:ext cx="1476" cy="1337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IE" altLang="en-US" sz="1800" b="1" dirty="0"/>
                <a:t>Input:</a:t>
              </a:r>
              <a:r>
                <a:rPr lang="en-IE" altLang="en-US" sz="1800" dirty="0"/>
                <a:t> Image</a:t>
              </a:r>
              <a:br>
                <a:rPr lang="en-IE" altLang="en-US" sz="1800" dirty="0"/>
              </a:br>
              <a:r>
                <a:rPr lang="en-IE" altLang="en-US" sz="1800" b="1" dirty="0"/>
                <a:t>Output:</a:t>
              </a:r>
              <a:r>
                <a:rPr lang="en-IE" altLang="en-US" sz="1800" dirty="0"/>
                <a:t> Image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IE" altLang="en-US" sz="1800" b="1" dirty="0"/>
                <a:t>Examples:</a:t>
              </a:r>
              <a:r>
                <a:rPr lang="en-IE" altLang="en-US" sz="1800" dirty="0"/>
                <a:t> Noise removal, image sharpening</a:t>
              </a:r>
              <a:endParaRPr lang="en-US" altLang="en-US" sz="1800" dirty="0"/>
            </a:p>
          </p:txBody>
        </p:sp>
      </p:grpSp>
      <p:grpSp>
        <p:nvGrpSpPr>
          <p:cNvPr id="32774" name="Group 11">
            <a:extLst>
              <a:ext uri="{FF2B5EF4-FFF2-40B4-BE49-F238E27FC236}">
                <a16:creationId xmlns:a16="http://schemas.microsoft.com/office/drawing/2014/main" id="{3A7D14F9-AFF4-4F20-847A-8BE79930E681}"/>
              </a:ext>
            </a:extLst>
          </p:cNvPr>
          <p:cNvGrpSpPr>
            <a:grpSpLocks/>
          </p:cNvGrpSpPr>
          <p:nvPr/>
        </p:nvGrpSpPr>
        <p:grpSpPr bwMode="auto">
          <a:xfrm>
            <a:off x="3279775" y="3203575"/>
            <a:ext cx="2808285" cy="2495550"/>
            <a:chOff x="2142" y="1360"/>
            <a:chExt cx="1476" cy="1572"/>
          </a:xfrm>
        </p:grpSpPr>
        <p:sp>
          <p:nvSpPr>
            <p:cNvPr id="32780" name="Text Box 5">
              <a:extLst>
                <a:ext uri="{FF2B5EF4-FFF2-40B4-BE49-F238E27FC236}">
                  <a16:creationId xmlns:a16="http://schemas.microsoft.com/office/drawing/2014/main" id="{33E4FFAE-AA87-4F4C-A1D1-4DCD279611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2" y="1360"/>
              <a:ext cx="1476" cy="239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IE" altLang="en-US" sz="1800" b="1"/>
                <a:t>Mid Level Process</a:t>
              </a:r>
              <a:endParaRPr lang="en-US" altLang="en-US" sz="1800" b="1"/>
            </a:p>
          </p:txBody>
        </p:sp>
        <p:sp>
          <p:nvSpPr>
            <p:cNvPr id="32781" name="Text Box 9">
              <a:extLst>
                <a:ext uri="{FF2B5EF4-FFF2-40B4-BE49-F238E27FC236}">
                  <a16:creationId xmlns:a16="http://schemas.microsoft.com/office/drawing/2014/main" id="{BE966F9B-D52A-48D4-9347-E1CEDBB12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2" y="1595"/>
              <a:ext cx="1476" cy="1337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IE" altLang="en-US" sz="1800" b="1"/>
                <a:t>Input:</a:t>
              </a:r>
              <a:r>
                <a:rPr lang="en-IE" altLang="en-US" sz="1800"/>
                <a:t> Image </a:t>
              </a:r>
              <a:br>
                <a:rPr lang="en-IE" altLang="en-US" sz="1800"/>
              </a:br>
              <a:r>
                <a:rPr lang="en-IE" altLang="en-US" sz="1800" b="1"/>
                <a:t>Output:</a:t>
              </a:r>
              <a:r>
                <a:rPr lang="en-IE" altLang="en-US" sz="1800"/>
                <a:t> Attributes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IE" altLang="en-US" sz="1800" b="1"/>
                <a:t>Examples:</a:t>
              </a:r>
              <a:r>
                <a:rPr lang="en-IE" altLang="en-US" sz="1800"/>
                <a:t> Object recognition, segmentation</a:t>
              </a:r>
              <a:endParaRPr lang="en-US" altLang="en-US" sz="1800"/>
            </a:p>
          </p:txBody>
        </p:sp>
      </p:grpSp>
      <p:grpSp>
        <p:nvGrpSpPr>
          <p:cNvPr id="32775" name="Group 13">
            <a:extLst>
              <a:ext uri="{FF2B5EF4-FFF2-40B4-BE49-F238E27FC236}">
                <a16:creationId xmlns:a16="http://schemas.microsoft.com/office/drawing/2014/main" id="{25DEF775-A10D-4F36-B71F-B2C28D48C0D9}"/>
              </a:ext>
            </a:extLst>
          </p:cNvPr>
          <p:cNvGrpSpPr>
            <a:grpSpLocks/>
          </p:cNvGrpSpPr>
          <p:nvPr/>
        </p:nvGrpSpPr>
        <p:grpSpPr bwMode="auto">
          <a:xfrm>
            <a:off x="6089650" y="3203575"/>
            <a:ext cx="2249132" cy="2495550"/>
            <a:chOff x="3719" y="1352"/>
            <a:chExt cx="1476" cy="1572"/>
          </a:xfrm>
        </p:grpSpPr>
        <p:sp>
          <p:nvSpPr>
            <p:cNvPr id="32778" name="Text Box 6">
              <a:extLst>
                <a:ext uri="{FF2B5EF4-FFF2-40B4-BE49-F238E27FC236}">
                  <a16:creationId xmlns:a16="http://schemas.microsoft.com/office/drawing/2014/main" id="{CE394F71-F989-4D6D-90B3-963900E8C6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9" y="1352"/>
              <a:ext cx="1476" cy="239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IE" altLang="en-US" sz="1800" b="1"/>
                <a:t>High Level Process</a:t>
              </a:r>
              <a:endParaRPr lang="en-US" altLang="en-US" sz="1800" b="1"/>
            </a:p>
          </p:txBody>
        </p:sp>
        <p:sp>
          <p:nvSpPr>
            <p:cNvPr id="32779" name="Text Box 10">
              <a:extLst>
                <a:ext uri="{FF2B5EF4-FFF2-40B4-BE49-F238E27FC236}">
                  <a16:creationId xmlns:a16="http://schemas.microsoft.com/office/drawing/2014/main" id="{5D490711-672E-4D31-8682-2F202B6F82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9" y="1587"/>
              <a:ext cx="1476" cy="1337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IE" altLang="en-US" sz="1800" b="1" dirty="0"/>
                <a:t>Input: </a:t>
              </a:r>
              <a:r>
                <a:rPr lang="en-IE" altLang="en-US" sz="1800" dirty="0"/>
                <a:t>Attributes </a:t>
              </a:r>
              <a:r>
                <a:rPr lang="en-IE" altLang="en-US" sz="1800" b="1" dirty="0"/>
                <a:t>Output:</a:t>
              </a:r>
              <a:r>
                <a:rPr lang="en-IE" altLang="en-US" sz="1800" dirty="0"/>
                <a:t> Understanding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IE" altLang="en-US" sz="1800" b="1" dirty="0"/>
                <a:t>Examples: </a:t>
              </a:r>
              <a:r>
                <a:rPr lang="en-IE" altLang="en-US" sz="1800" dirty="0"/>
                <a:t>Scene understanding, autonomous navigation</a:t>
              </a:r>
              <a:endParaRPr lang="en-US" altLang="en-US" sz="1800" dirty="0"/>
            </a:p>
          </p:txBody>
        </p:sp>
      </p:grp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3744C02-F2C6-4E98-B8DE-E87E0B595A6B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4611</TotalTime>
  <Words>1477</Words>
  <Application>Microsoft Office PowerPoint</Application>
  <PresentationFormat>On-screen Show (4:3)</PresentationFormat>
  <Paragraphs>324</Paragraphs>
  <Slides>37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Garamond</vt:lpstr>
      <vt:lpstr>Times New Roman</vt:lpstr>
      <vt:lpstr>Wingdings</vt:lpstr>
      <vt:lpstr>Organic</vt:lpstr>
      <vt:lpstr>Image</vt:lpstr>
      <vt:lpstr>CorelPhotoPaint.Image.8</vt:lpstr>
      <vt:lpstr>Digital Image Processing</vt:lpstr>
      <vt:lpstr>PowerPoint Presentation</vt:lpstr>
      <vt:lpstr>PowerPoint Presentation</vt:lpstr>
      <vt:lpstr>Contents</vt:lpstr>
      <vt:lpstr>What is a Digital Image?</vt:lpstr>
      <vt:lpstr>What is a Digital Image? (cont…)</vt:lpstr>
      <vt:lpstr>What is a Digital Image? (cont…)</vt:lpstr>
      <vt:lpstr>What is Digital Image Processing?</vt:lpstr>
      <vt:lpstr>What is DIP? (cont…)</vt:lpstr>
      <vt:lpstr>History of Digital Image Processing</vt:lpstr>
      <vt:lpstr>History of DIP (cont…)</vt:lpstr>
      <vt:lpstr>History of DIP (cont…)</vt:lpstr>
      <vt:lpstr>History of DIP (cont…)</vt:lpstr>
      <vt:lpstr>History of DIP (cont…)</vt:lpstr>
      <vt:lpstr>Examples: Image Enhancement</vt:lpstr>
      <vt:lpstr>Examples: The Hubble Telescope</vt:lpstr>
      <vt:lpstr>Examples: Artistic Effects</vt:lpstr>
      <vt:lpstr>Examples: Medicine</vt:lpstr>
      <vt:lpstr>Examples: GIS</vt:lpstr>
      <vt:lpstr>Examples: GIS (cont…)</vt:lpstr>
      <vt:lpstr>Examples: Industrial Inspection</vt:lpstr>
      <vt:lpstr>Examples: PCB Inspection</vt:lpstr>
      <vt:lpstr>Examples: Law Enforcement</vt:lpstr>
      <vt:lpstr>Examples: HCI</vt:lpstr>
      <vt:lpstr>Key Stages in Digital Image Processing</vt:lpstr>
      <vt:lpstr>Key Stages in Digital Image Processing: Image Acquisition</vt:lpstr>
      <vt:lpstr>Key Stages in Digital Image Processing: Image Enhancement</vt:lpstr>
      <vt:lpstr>Key Stages in Digital Image Processing: Image Restoration</vt:lpstr>
      <vt:lpstr>Key Stages in Digital Image Processing: Morphological Processing</vt:lpstr>
      <vt:lpstr>Key Stages in Digital Image Processing: Segmentation</vt:lpstr>
      <vt:lpstr>Key Stages in Digital Image Processing: Object Recognition</vt:lpstr>
      <vt:lpstr>Key Stages in Digital Image Processing: Representation &amp; Description</vt:lpstr>
      <vt:lpstr>Key Stages in Digital Image Processing: Image Compression</vt:lpstr>
      <vt:lpstr>Key Stages in Digital Image Processing: Colour Image Processing</vt:lpstr>
      <vt:lpstr>Summary</vt:lpstr>
      <vt:lpstr>Next Lecture</vt:lpstr>
      <vt:lpstr>PowerPoint Presentation</vt:lpstr>
    </vt:vector>
  </TitlesOfParts>
  <Company>Dublin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Brian Mac Namee</dc:creator>
  <cp:lastModifiedBy>Muhammad Sharif Malik</cp:lastModifiedBy>
  <cp:revision>374</cp:revision>
  <dcterms:created xsi:type="dcterms:W3CDTF">2006-03-19T11:05:29Z</dcterms:created>
  <dcterms:modified xsi:type="dcterms:W3CDTF">2020-09-14T07:29:41Z</dcterms:modified>
</cp:coreProperties>
</file>